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6" r:id="rId19"/>
    <p:sldId id="285" r:id="rId20"/>
    <p:sldId id="269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3165-3835-47FB-9E89-52CDC311B7C7}" type="datetimeFigureOut">
              <a:rPr lang="bg-BG" smtClean="0"/>
              <a:pPr/>
              <a:t>07.02.2012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04577-E818-419B-AA81-BA5D109372A4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1357323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2700" b="1" dirty="0" smtClean="0"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2007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CB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16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IPO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006-2009-</a:t>
            </a:r>
            <a:r>
              <a:rPr lang="de-DE" sz="27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-47 </a:t>
            </a:r>
            <a:br>
              <a:rPr lang="ru-RU" sz="2700" b="1" dirty="0" smtClean="0">
                <a:latin typeface="Arial" pitchFamily="34" charset="0"/>
                <a:cs typeface="Arial" pitchFamily="34" charset="0"/>
              </a:rPr>
            </a:br>
            <a:r>
              <a:rPr lang="bg-BG" sz="2700" b="1" dirty="0" smtClean="0">
                <a:latin typeface="Arial" pitchFamily="34" charset="0"/>
                <a:cs typeface="Arial" pitchFamily="34" charset="0"/>
              </a:rPr>
              <a:t>‘Пчеларство без граници’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86190"/>
            <a:ext cx="6400800" cy="2428892"/>
          </a:xfrm>
        </p:spPr>
        <p:txBody>
          <a:bodyPr>
            <a:normAutofit fontScale="25000" lnSpcReduction="20000"/>
          </a:bodyPr>
          <a:lstStyle/>
          <a:p>
            <a:r>
              <a:rPr lang="bg-BG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ИЗЛОЖЕНИЕ НА ПЧЕЛНИ ПРОДУКТИ И</a:t>
            </a:r>
            <a:r>
              <a:rPr lang="en-US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bg-BG" sz="8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ПЧЕЛАРСКИ ИНВЕНТАР</a:t>
            </a:r>
            <a:endParaRPr lang="en-US" sz="8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8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8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Видин, 14.12.2011 – 16.12.2011</a:t>
            </a:r>
            <a:endParaRPr lang="en-US" sz="8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Настоящият проект се съ-финансира от ЕС чрез трансграничната програма по ИПП България – Сърбия </a:t>
            </a:r>
            <a:r>
              <a:rPr lang="fi-FI" sz="4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 </a:t>
            </a:r>
            <a:r>
              <a:rPr lang="bg-BG" sz="4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2007CB16IPO006</a:t>
            </a:r>
            <a:endParaRPr lang="bg-BG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857256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428868"/>
            <a:ext cx="7715304" cy="4000528"/>
          </a:xfrm>
        </p:spPr>
        <p:txBody>
          <a:bodyPr>
            <a:normAutofit/>
          </a:bodyPr>
          <a:lstStyle/>
          <a:p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28662" y="1714488"/>
            <a:ext cx="7215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 smtClean="0"/>
              <a:t>Добри практики в биологичното пчеларство – пример за успешно партньорство за разработване и продажба на висококачествен </a:t>
            </a:r>
            <a:br>
              <a:rPr lang="bg-BG" sz="3200" b="1" dirty="0" smtClean="0"/>
            </a:br>
            <a:r>
              <a:rPr lang="bg-BG" sz="3200" b="1" dirty="0" smtClean="0">
                <a:solidFill>
                  <a:schemeClr val="accent1"/>
                </a:solidFill>
              </a:rPr>
              <a:t>БИО</a:t>
            </a:r>
            <a:r>
              <a:rPr lang="bg-BG" sz="3200" b="1" dirty="0" smtClean="0"/>
              <a:t> продукт</a:t>
            </a:r>
            <a:r>
              <a:rPr lang="bg-BG" sz="3200" dirty="0" smtClean="0"/>
              <a:t> </a:t>
            </a:r>
            <a:endParaRPr lang="bg-BG" sz="3200" dirty="0"/>
          </a:p>
        </p:txBody>
      </p:sp>
      <p:pic>
        <p:nvPicPr>
          <p:cNvPr id="6" name="Picture 14" descr="MPj031687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429132"/>
            <a:ext cx="2736850" cy="18018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4357694"/>
            <a:ext cx="25908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14414" y="1714488"/>
            <a:ext cx="6850062" cy="525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Как се получи...</a:t>
            </a: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2714620"/>
            <a:ext cx="8258175" cy="3768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bg-BG" dirty="0" smtClean="0"/>
              <a:t>Инициативата: </a:t>
            </a:r>
          </a:p>
          <a:p>
            <a:pPr eaLnBrk="1" hangingPunct="1">
              <a:lnSpc>
                <a:spcPct val="90000"/>
              </a:lnSpc>
            </a:pPr>
            <a:endParaRPr lang="bg-BG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dirty="0" smtClean="0"/>
              <a:t>		- Сертифицирани биопчелари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bg-BG" dirty="0" smtClean="0"/>
              <a:t>		- Консултанти биопроизводство в “Биоселена”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bg-BG" sz="2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2571744"/>
            <a:ext cx="8229600" cy="3454393"/>
          </a:xfrm>
        </p:spPr>
        <p:txBody>
          <a:bodyPr/>
          <a:lstStyle/>
          <a:p>
            <a:pPr>
              <a:buNone/>
            </a:pPr>
            <a:endParaRPr lang="bg-BG" dirty="0" smtClean="0"/>
          </a:p>
          <a:p>
            <a:r>
              <a:rPr lang="bg-BG" dirty="0" smtClean="0"/>
              <a:t>Производители на суровината:</a:t>
            </a:r>
          </a:p>
          <a:p>
            <a:r>
              <a:rPr lang="bg-BG" dirty="0" smtClean="0"/>
              <a:t> Пчелари от гр. Калофер и гр. Трявна</a:t>
            </a:r>
          </a:p>
          <a:p>
            <a:r>
              <a:rPr lang="bg-BG" dirty="0" smtClean="0"/>
              <a:t> Работилница за преработка на био пчелен восък в основи – гр. Трявна</a:t>
            </a:r>
          </a:p>
          <a:p>
            <a:endParaRPr lang="bg-BG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14348" y="1500174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Партньорите...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643182"/>
            <a:ext cx="8158162" cy="3597269"/>
          </a:xfrm>
        </p:spPr>
        <p:txBody>
          <a:bodyPr/>
          <a:lstStyle/>
          <a:p>
            <a:r>
              <a:rPr lang="bg-BG" dirty="0" smtClean="0"/>
              <a:t>Преработвател:</a:t>
            </a:r>
          </a:p>
          <a:p>
            <a:pPr>
              <a:buNone/>
            </a:pPr>
            <a:r>
              <a:rPr lang="bg-BG" dirty="0" smtClean="0"/>
              <a:t>	- Предприятие за разфасовка на био пчелен мед – “ПИКО” ООД, гр. Габрово</a:t>
            </a:r>
          </a:p>
          <a:p>
            <a:pPr>
              <a:buNone/>
            </a:pPr>
            <a:endParaRPr lang="bg-BG" dirty="0" smtClean="0"/>
          </a:p>
          <a:p>
            <a:r>
              <a:rPr lang="bg-BG" dirty="0" smtClean="0"/>
              <a:t>Дистрибутор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 “</a:t>
            </a:r>
            <a:r>
              <a:rPr lang="bg-BG" dirty="0" smtClean="0"/>
              <a:t>Био България” ООД – гр. София</a:t>
            </a:r>
          </a:p>
          <a:p>
            <a:pPr>
              <a:buNone/>
            </a:pPr>
            <a:endParaRPr lang="en-GB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85786" y="1500174"/>
            <a:ext cx="7793038" cy="1227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Партньорите...</a:t>
            </a:r>
            <a:endParaRPr kumimoji="0" lang="en-GB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3000372"/>
            <a:ext cx="8329642" cy="3554419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bg-BG" dirty="0" smtClean="0"/>
              <a:t>Цвятко Начев – 80 кошера</a:t>
            </a:r>
          </a:p>
          <a:p>
            <a:pPr algn="ctr">
              <a:lnSpc>
                <a:spcPct val="90000"/>
              </a:lnSpc>
            </a:pPr>
            <a:r>
              <a:rPr lang="bg-BG" dirty="0" smtClean="0"/>
              <a:t>Димитър Джунов – 50 кошера</a:t>
            </a:r>
          </a:p>
          <a:p>
            <a:pPr algn="ctr">
              <a:lnSpc>
                <a:spcPct val="90000"/>
              </a:lnSpc>
            </a:pPr>
            <a:r>
              <a:rPr lang="bg-BG" dirty="0" smtClean="0"/>
              <a:t>Гроздан Попов – 30 кошера</a:t>
            </a:r>
          </a:p>
          <a:p>
            <a:pPr algn="ctr">
              <a:lnSpc>
                <a:spcPct val="90000"/>
              </a:lnSpc>
            </a:pPr>
            <a:r>
              <a:rPr lang="bg-BG" dirty="0" smtClean="0"/>
              <a:t>Добрин Шопов – 20 кошера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285720" y="1357298"/>
            <a:ext cx="8610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Пчелари от гр. Калофер</a:t>
            </a:r>
            <a:br>
              <a:rPr kumimoji="0" lang="bg-BG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3000372"/>
            <a:ext cx="8115328" cy="2768601"/>
          </a:xfrm>
        </p:spPr>
        <p:txBody>
          <a:bodyPr/>
          <a:lstStyle/>
          <a:p>
            <a:r>
              <a:rPr lang="bg-BG" dirty="0" smtClean="0"/>
              <a:t>Кънчо Влахов – 70 кошера</a:t>
            </a:r>
          </a:p>
          <a:p>
            <a:r>
              <a:rPr lang="bg-BG" dirty="0" smtClean="0"/>
              <a:t>Митко Дабков – 25 кошера – преработвател на пчелният восък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42910" y="1500174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Пчелари от гр. Трявна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643182"/>
            <a:ext cx="8329642" cy="376873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80000"/>
              </a:lnSpc>
              <a:buClr>
                <a:schemeClr val="folHlink"/>
              </a:buClr>
              <a:buSzPct val="60000"/>
              <a:buNone/>
            </a:pPr>
            <a:r>
              <a:rPr lang="bg-BG" dirty="0" smtClean="0"/>
              <a:t>“Пико” ООД, гр. Габрово</a:t>
            </a:r>
            <a:r>
              <a:rPr lang="en-US" dirty="0" smtClean="0"/>
              <a:t>. </a:t>
            </a:r>
            <a:r>
              <a:rPr lang="bg-BG" dirty="0" smtClean="0"/>
              <a:t>Управител инж. Кольо Колев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SzPct val="60000"/>
              <a:buNone/>
            </a:pPr>
            <a:r>
              <a:rPr lang="bg-BG" dirty="0" smtClean="0"/>
              <a:t>Условия за пускане на предприятието в експлоатация – Наредба 9 /22.06.05 за условията и реда за одобряване и регистрация на предприятия за преработка на восък и производство на восъчни основи, както и на предприятия за производство и търговия с пчелен мед и пчелни продукти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SzPct val="60000"/>
              <a:buNone/>
            </a:pPr>
            <a:r>
              <a:rPr lang="bg-BG" dirty="0" smtClean="0"/>
              <a:t>- Добри производствени практики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SzPct val="60000"/>
              <a:buFontTx/>
              <a:buChar char="-"/>
            </a:pPr>
            <a:r>
              <a:rPr lang="bg-BG" dirty="0" smtClean="0"/>
              <a:t>Разработване и въвеждане принципите и практиките на НАССР /хасеп/.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SzPct val="60000"/>
              <a:buFontTx/>
              <a:buChar char="-"/>
            </a:pPr>
            <a:r>
              <a:rPr lang="bg-BG" dirty="0" smtClean="0"/>
              <a:t>Сертификация на предприятието като преработвател на биологична продукция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SzPct val="60000"/>
              <a:buFontTx/>
              <a:buChar char="-"/>
            </a:pPr>
            <a:r>
              <a:rPr lang="bg-BG" dirty="0" smtClean="0"/>
              <a:t>Контрол при проследяване на всяка партида от страна на сертифициращата агенция и БАБХ /Българска агенция по безопастност на храните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571472" y="1428736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Преработвателят...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2500306"/>
            <a:ext cx="7972452" cy="3625857"/>
          </a:xfrm>
        </p:spPr>
        <p:txBody>
          <a:bodyPr>
            <a:normAutofit fontScale="92500"/>
          </a:bodyPr>
          <a:lstStyle/>
          <a:p>
            <a:r>
              <a:rPr lang="bg-BG" dirty="0" smtClean="0"/>
              <a:t>Ветеринарно-санитарни и хигиенни изисквания при добив и първична обработка на пчелен мед и др. Пчелни проидукти.</a:t>
            </a:r>
          </a:p>
          <a:p>
            <a:r>
              <a:rPr lang="bg-BG" dirty="0" smtClean="0"/>
              <a:t>Изисквания към предприятията: проектиране изграждане и устройване по начин който осигурява обособяване на две зони – производствена и обслужваща.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85786" y="1428736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Изисквания по Наредба 9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428868"/>
            <a:ext cx="8115328" cy="4071966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Собственикът на фирмата  разфасова конвенционален пчелен мед в малки пластмасови опаковки – от 2000 г.</a:t>
            </a:r>
          </a:p>
          <a:p>
            <a:r>
              <a:rPr lang="bg-BG" dirty="0" smtClean="0"/>
              <a:t>От началото на 2006 г. по инициатива и с помощта на ФБЗ “Биоселена” предприятието се сертифицира за разфасоване и на биологичен пчелен мед в стъклен буркан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857224" y="1571612"/>
            <a:ext cx="7154863" cy="677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История</a:t>
            </a:r>
            <a:endParaRPr kumimoji="0" lang="en-GB" sz="4000" b="1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76" y="3071810"/>
            <a:ext cx="8258204" cy="3411543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bg-BG" dirty="0" smtClean="0"/>
              <a:t>ДЯЛ IV</a:t>
            </a:r>
            <a:r>
              <a:rPr lang="en-US" dirty="0" smtClean="0"/>
              <a:t>; </a:t>
            </a:r>
            <a:r>
              <a:rPr lang="bg-BG" b="1" dirty="0" smtClean="0"/>
              <a:t>ЕТИКЕТИРАНЕ</a:t>
            </a:r>
            <a:r>
              <a:rPr lang="en-US" b="1" dirty="0" smtClean="0"/>
              <a:t>; </a:t>
            </a:r>
            <a:r>
              <a:rPr lang="bg-BG" i="1" dirty="0" smtClean="0"/>
              <a:t>Член 23</a:t>
            </a:r>
          </a:p>
          <a:p>
            <a:pPr algn="ctr">
              <a:lnSpc>
                <a:spcPct val="80000"/>
              </a:lnSpc>
              <a:buNone/>
            </a:pPr>
            <a:r>
              <a:rPr lang="bg-BG" b="1" dirty="0" smtClean="0"/>
              <a:t>Използване на термини, отнасящи се до биологичното</a:t>
            </a:r>
            <a:r>
              <a:rPr lang="en-US" b="1" dirty="0" smtClean="0"/>
              <a:t> </a:t>
            </a:r>
            <a:r>
              <a:rPr lang="bg-BG" b="1" dirty="0" smtClean="0"/>
              <a:t>производство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1. По смисъла на настоящия регламент един продукт се смята,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че съдържа термини за биологичен метод на производство, ако в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етикетирането, рекламните материали или търговските документи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продуктът, неговите съставки или фуражни суровини са характе-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ризирани с термини, които указват на купувача, че продуктът,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неговите съставки или фуражните суровини са получени в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съответствие с постановените в настоящия регламент разпоредби.</a:t>
            </a:r>
          </a:p>
          <a:p>
            <a:pPr algn="ctr">
              <a:lnSpc>
                <a:spcPct val="80000"/>
              </a:lnSpc>
              <a:buNone/>
            </a:pPr>
            <a:r>
              <a:rPr lang="bg-BG" i="1" dirty="0" smtClean="0"/>
              <a:t>Член 24</a:t>
            </a:r>
            <a:r>
              <a:rPr lang="en-US" i="1" dirty="0" smtClean="0"/>
              <a:t>; </a:t>
            </a:r>
            <a:r>
              <a:rPr lang="bg-BG" b="1" dirty="0" smtClean="0"/>
              <a:t>Задължителни обозначения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1. Когато се използват термини съгласно с член 23, параграф 1: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а) на етикетирането също така е изписан кодовият номер,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посочен в член 27, параграф 10, на надзорния орган или на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контролния орган, които инспектират оператора, извършил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най-близката по време дейност по производство или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обработка;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б) на опаковката също така се отбелязва знакът на Общността,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посочен в член 25, параграф 1, по отношение на</a:t>
            </a:r>
          </a:p>
          <a:p>
            <a:pPr>
              <a:lnSpc>
                <a:spcPct val="80000"/>
              </a:lnSpc>
              <a:buNone/>
            </a:pPr>
            <a:r>
              <a:rPr lang="bg-BG" dirty="0" smtClean="0"/>
              <a:t>пакетираните храни;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14348" y="1571612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Регламент (ЕО) № 834/2007 на Съвета от 28.06.07 </a:t>
            </a:r>
            <a:br>
              <a:rPr kumimoji="0" lang="bg-BG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относно биологично производство и етикиране на био продукти и отмяна Регламент (ЕИО) № 2092/91</a:t>
            </a: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29642" cy="297180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g-BG" sz="3600" b="1" dirty="0" smtClean="0"/>
              <a:t>Знаци за биологично производство</a:t>
            </a:r>
            <a:endParaRPr lang="bg-BG" sz="3600" dirty="0" smtClean="0"/>
          </a:p>
          <a:p>
            <a:pPr>
              <a:buNone/>
            </a:pPr>
            <a:r>
              <a:rPr lang="bg-BG" i="1" dirty="0" smtClean="0"/>
              <a:t>Член 25</a:t>
            </a:r>
            <a:r>
              <a:rPr lang="en-US" i="1" dirty="0" smtClean="0"/>
              <a:t>;  </a:t>
            </a:r>
            <a:r>
              <a:rPr lang="bg-BG" dirty="0" smtClean="0"/>
              <a:t>1. Знакът на Общността за биологична продукция може да се</a:t>
            </a:r>
            <a:r>
              <a:rPr lang="en-US" dirty="0" smtClean="0"/>
              <a:t> </a:t>
            </a:r>
            <a:r>
              <a:rPr lang="bg-BG" dirty="0" smtClean="0"/>
              <a:t>използва при етикетирането, представянето и рекламирането на</a:t>
            </a:r>
            <a:r>
              <a:rPr lang="en-US" dirty="0" smtClean="0"/>
              <a:t> </a:t>
            </a:r>
            <a:r>
              <a:rPr lang="bg-BG" dirty="0" smtClean="0"/>
              <a:t>продукти, които отговарят на изискванията, предвидени в</a:t>
            </a:r>
            <a:r>
              <a:rPr lang="en-US" dirty="0" smtClean="0"/>
              <a:t> </a:t>
            </a:r>
            <a:r>
              <a:rPr lang="bg-BG" dirty="0" smtClean="0"/>
              <a:t>настоящия регламент.</a:t>
            </a:r>
          </a:p>
          <a:p>
            <a:pPr>
              <a:buNone/>
            </a:pPr>
            <a:r>
              <a:rPr lang="bg-BG" sz="3600" dirty="0" smtClean="0"/>
              <a:t>В рамките на ЕС, производството и пласментът на биологични продукти с биологични лого и етикет, е стриктно регламентирано. 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572008"/>
            <a:ext cx="2017711" cy="2011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EU_Organic_Logo_Colour_OuterLine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357694"/>
            <a:ext cx="3287712" cy="2190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00100" y="1357298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Етикетиране на биологичния мед</a:t>
            </a:r>
            <a:endParaRPr kumimoji="0" lang="bg-BG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4" descr="Etiketi me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928934"/>
            <a:ext cx="5798392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52" y="2714620"/>
            <a:ext cx="6715172" cy="3500462"/>
          </a:xfrm>
        </p:spPr>
        <p:txBody>
          <a:bodyPr/>
          <a:lstStyle/>
          <a:p>
            <a:r>
              <a:rPr lang="bg-BG" dirty="0" smtClean="0"/>
              <a:t>Дистрибутор – “Наш дом”, верига магазини “Метро” ; до краят на 2007</a:t>
            </a:r>
          </a:p>
          <a:p>
            <a:r>
              <a:rPr lang="bg-BG" dirty="0" smtClean="0"/>
              <a:t> Магазинна мрежа в Габрово, Трявна, Троян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2910" y="1500174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Пазар на готовата продукция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714620"/>
            <a:ext cx="8115328" cy="3411543"/>
          </a:xfrm>
        </p:spPr>
        <p:txBody>
          <a:bodyPr/>
          <a:lstStyle/>
          <a:p>
            <a:r>
              <a:rPr lang="bg-BG" dirty="0" smtClean="0"/>
              <a:t>Освен в Метро, меда се продаваше и на малки щандове в различни магазини в посещавани от туристи обекти, Трявна, Етър, Боженци, Троян и др.</a:t>
            </a:r>
            <a:endParaRPr lang="en-GB" dirty="0" smtClean="0"/>
          </a:p>
          <a:p>
            <a:r>
              <a:rPr lang="bg-BG" dirty="0" smtClean="0"/>
              <a:t>Продажбите не потръгнаха с очакваният темп</a:t>
            </a:r>
            <a:endParaRPr lang="en-GB" dirty="0" smtClean="0"/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596" y="1500174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Извод</a:t>
            </a:r>
            <a:endParaRPr kumimoji="0" lang="en-GB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643182"/>
            <a:ext cx="8329642" cy="3554419"/>
          </a:xfrm>
        </p:spPr>
        <p:txBody>
          <a:bodyPr/>
          <a:lstStyle/>
          <a:p>
            <a:r>
              <a:rPr lang="bg-BG" dirty="0" smtClean="0"/>
              <a:t>Продължихме да търсим други места за продажба</a:t>
            </a:r>
          </a:p>
          <a:p>
            <a:r>
              <a:rPr lang="bg-BG" dirty="0" smtClean="0">
                <a:solidFill>
                  <a:srgbClr val="009999"/>
                </a:solidFill>
              </a:rPr>
              <a:t>БИО </a:t>
            </a:r>
            <a:r>
              <a:rPr lang="bg-BG" dirty="0" smtClean="0"/>
              <a:t>медът се продаваше в няколко малки магазина за здравословни храни и магазини “Фамилия”, “Фродо”, в последствие в магазини “Елемаг” в гр. София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57224" y="1571612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Въпреки изводите.....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3214686"/>
            <a:ext cx="8186766" cy="3340105"/>
          </a:xfrm>
        </p:spPr>
        <p:txBody>
          <a:bodyPr/>
          <a:lstStyle/>
          <a:p>
            <a:r>
              <a:rPr lang="bg-BG" b="1" u="sng" dirty="0" smtClean="0"/>
              <a:t>Био България ООД</a:t>
            </a:r>
            <a:r>
              <a:rPr lang="en-US" b="1" u="sng" dirty="0" smtClean="0"/>
              <a:t>, </a:t>
            </a:r>
            <a:r>
              <a:rPr lang="bg-BG" b="1" u="sng" dirty="0" smtClean="0"/>
              <a:t>София</a:t>
            </a:r>
            <a:r>
              <a:rPr lang="en-US" b="1" u="sng" dirty="0" smtClean="0"/>
              <a:t> </a:t>
            </a:r>
            <a:r>
              <a:rPr lang="bg-BG" dirty="0" smtClean="0"/>
              <a:t>предложи професионално дистрибутиране на </a:t>
            </a:r>
            <a:r>
              <a:rPr lang="bg-BG" dirty="0" smtClean="0">
                <a:solidFill>
                  <a:srgbClr val="009999"/>
                </a:solidFill>
              </a:rPr>
              <a:t>БИО </a:t>
            </a:r>
            <a:r>
              <a:rPr lang="bg-BG" dirty="0" smtClean="0"/>
              <a:t>логичния пчелен мед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2910" y="1643050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последствие.....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928934"/>
            <a:ext cx="8186766" cy="3625857"/>
          </a:xfrm>
        </p:spPr>
        <p:txBody>
          <a:bodyPr/>
          <a:lstStyle/>
          <a:p>
            <a:r>
              <a:rPr lang="bg-BG" dirty="0" smtClean="0"/>
              <a:t>Открита реклама – билбордове, нагледни рекламни материали</a:t>
            </a:r>
          </a:p>
          <a:p>
            <a:r>
              <a:rPr lang="bg-BG" dirty="0" smtClean="0"/>
              <a:t>Статии в масмедиите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42910" y="1500174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Организира…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3143248"/>
            <a:ext cx="8258204" cy="3482981"/>
          </a:xfrm>
        </p:spPr>
        <p:txBody>
          <a:bodyPr/>
          <a:lstStyle/>
          <a:p>
            <a:r>
              <a:rPr lang="bg-BG" dirty="0" smtClean="0"/>
              <a:t>Точки на продажби – 30*</a:t>
            </a:r>
          </a:p>
          <a:p>
            <a:r>
              <a:rPr lang="bg-BG" dirty="0" smtClean="0"/>
              <a:t>Ръст на продажба – 200 %*</a:t>
            </a:r>
          </a:p>
          <a:p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71472" y="1500174"/>
            <a:ext cx="77930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Резултатът</a:t>
            </a:r>
            <a:endParaRPr kumimoji="0" lang="bg-BG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643051"/>
            <a:ext cx="7772400" cy="571504"/>
          </a:xfrm>
        </p:spPr>
        <p:txBody>
          <a:bodyPr>
            <a:normAutofit fontScale="90000"/>
          </a:bodyPr>
          <a:lstStyle/>
          <a:p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2500306"/>
            <a:ext cx="7715304" cy="3929090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ВНИМАНИЕТО!</a:t>
            </a: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1400" cap="all" dirty="0" smtClean="0">
                <a:solidFill>
                  <a:schemeClr val="tx1"/>
                </a:solidFill>
              </a:rPr>
              <a:t>“Този документ е създаден с помощта на Европейския Съюз чрез Трансграничната програма по ИПП България-СЪРБИЯ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тАЗИ ПУБЛИКАЦИЯ е единствена отговорност на Сдружение ”БЪЛГАРИЯ В европа” и по никакъв начин не отразява възгледите на Европейския Съюз или на Управляващия орган по програмата.”</a:t>
            </a:r>
            <a:endParaRPr lang="bg-BG" sz="1400" dirty="0" smtClean="0">
              <a:solidFill>
                <a:schemeClr val="tx1"/>
              </a:solidFill>
            </a:endParaRPr>
          </a:p>
          <a:p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765</Words>
  <Application>Microsoft Office PowerPoint</Application>
  <PresentationFormat>On-screen Show (4:3)</PresentationFormat>
  <Paragraphs>103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 Проект 2007CB16IPO006-2009-1-47  ‘Пчеларство без граници’   </vt:lpstr>
      <vt:lpstr>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ADMIN</cp:lastModifiedBy>
  <cp:revision>13</cp:revision>
  <dcterms:created xsi:type="dcterms:W3CDTF">2011-11-11T07:34:52Z</dcterms:created>
  <dcterms:modified xsi:type="dcterms:W3CDTF">2012-02-07T00:20:11Z</dcterms:modified>
</cp:coreProperties>
</file>