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6" r:id="rId19"/>
    <p:sldId id="285" r:id="rId20"/>
    <p:sldId id="269" r:id="rId21"/>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5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bg-B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97983165-3835-47FB-9E89-52CDC311B7C7}" type="datetimeFigureOut">
              <a:rPr lang="bg-BG" smtClean="0"/>
              <a:pPr/>
              <a:t>09.2.2012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51F04577-E818-419B-AA81-BA5D109372A4}" type="slidenum">
              <a:rPr lang="bg-BG" smtClean="0"/>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983165-3835-47FB-9E89-52CDC311B7C7}" type="datetimeFigureOut">
              <a:rPr lang="bg-BG" smtClean="0"/>
              <a:pPr/>
              <a:t>09.2.2012 г.</a:t>
            </a:fld>
            <a:endParaRPr lang="bg-B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04577-E818-419B-AA81-BA5D109372A4}" type="slidenum">
              <a:rPr lang="bg-BG" smtClean="0"/>
              <a:pPr/>
              <a:t>‹#›</a:t>
            </a:fld>
            <a:endParaRPr lang="bg-B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786" y="2000240"/>
            <a:ext cx="7772400" cy="1357323"/>
          </a:xfrm>
        </p:spPr>
        <p:txBody>
          <a:bodyPr>
            <a:normAutofit fontScale="90000"/>
          </a:bodyPr>
          <a:lstStyle/>
          <a:p>
            <a:r>
              <a:rPr lang="bg-BG" sz="3600" b="1" dirty="0" smtClean="0">
                <a:latin typeface="Arial" pitchFamily="34" charset="0"/>
                <a:cs typeface="Arial" pitchFamily="34" charset="0"/>
              </a:rPr>
              <a:t/>
            </a:r>
            <a:br>
              <a:rPr lang="bg-BG" sz="3600" b="1" dirty="0" smtClean="0">
                <a:latin typeface="Arial" pitchFamily="34" charset="0"/>
                <a:cs typeface="Arial" pitchFamily="34" charset="0"/>
              </a:rPr>
            </a:br>
            <a:r>
              <a:rPr lang="en-US" sz="2800" b="1" dirty="0" smtClean="0">
                <a:latin typeface="Arial" charset="0"/>
                <a:cs typeface="Arial" charset="0"/>
              </a:rPr>
              <a:t> </a:t>
            </a:r>
            <a:r>
              <a:rPr lang="en-US" sz="2800" b="1" dirty="0" err="1" smtClean="0">
                <a:latin typeface="Arial" charset="0"/>
                <a:cs typeface="Arial" charset="0"/>
              </a:rPr>
              <a:t>Projekat</a:t>
            </a:r>
            <a:r>
              <a:rPr lang="en-US" sz="2800" b="1" dirty="0" smtClean="0">
                <a:latin typeface="Arial" charset="0"/>
                <a:cs typeface="Arial" charset="0"/>
              </a:rPr>
              <a:t> 2007CB16IPO006-2009-1-47 “PČELARSTVO BEZ GRANICA” </a:t>
            </a:r>
            <a:r>
              <a:rPr lang="bg-BG" sz="1800" i="1" dirty="0" smtClean="0"/>
              <a:t/>
            </a:r>
            <a:br>
              <a:rPr lang="bg-BG" sz="1800" i="1" dirty="0" smtClean="0"/>
            </a:br>
            <a:r>
              <a:rPr lang="bg-BG" sz="1800" dirty="0" smtClean="0"/>
              <a:t/>
            </a:r>
            <a:br>
              <a:rPr lang="bg-BG" sz="1800" dirty="0" smtClean="0"/>
            </a:br>
            <a:endParaRPr lang="bg-BG" sz="1800" dirty="0"/>
          </a:p>
        </p:txBody>
      </p:sp>
      <p:sp>
        <p:nvSpPr>
          <p:cNvPr id="3" name="Subtitle 2"/>
          <p:cNvSpPr>
            <a:spLocks noGrp="1"/>
          </p:cNvSpPr>
          <p:nvPr>
            <p:ph type="subTitle" idx="1"/>
          </p:nvPr>
        </p:nvSpPr>
        <p:spPr>
          <a:xfrm>
            <a:off x="1371600" y="3786190"/>
            <a:ext cx="6400800" cy="2428892"/>
          </a:xfrm>
        </p:spPr>
        <p:txBody>
          <a:bodyPr>
            <a:normAutofit fontScale="25000" lnSpcReduction="20000"/>
          </a:bodyPr>
          <a:lstStyle/>
          <a:p>
            <a:r>
              <a:rPr lang="sr-Latn-CS" sz="9600" b="1" dirty="0" smtClean="0">
                <a:solidFill>
                  <a:srgbClr val="000000"/>
                </a:solidFill>
                <a:latin typeface="Arial"/>
              </a:rPr>
              <a:t>IZLOŽBA PČELINJIH PROIZVODA </a:t>
            </a:r>
          </a:p>
          <a:p>
            <a:r>
              <a:rPr lang="sr-Latn-CS" sz="9600" b="1" dirty="0" smtClean="0">
                <a:solidFill>
                  <a:srgbClr val="000000"/>
                </a:solidFill>
                <a:latin typeface="Arial"/>
              </a:rPr>
              <a:t>I PČELARSKOG INVENTARA</a:t>
            </a:r>
          </a:p>
          <a:p>
            <a:endParaRPr lang="bg-BG" sz="7200" b="1" dirty="0" smtClean="0">
              <a:solidFill>
                <a:srgbClr val="000000"/>
              </a:solidFill>
              <a:latin typeface="Arial"/>
            </a:endParaRPr>
          </a:p>
          <a:p>
            <a:r>
              <a:rPr lang="en-US" sz="9600" b="1" dirty="0" smtClean="0">
                <a:solidFill>
                  <a:srgbClr val="000000"/>
                </a:solidFill>
                <a:latin typeface="Arial"/>
              </a:rPr>
              <a:t>Vidin</a:t>
            </a:r>
            <a:r>
              <a:rPr lang="bg-BG" sz="9600" b="1" dirty="0" smtClean="0">
                <a:solidFill>
                  <a:srgbClr val="000000"/>
                </a:solidFill>
                <a:latin typeface="Arial"/>
              </a:rPr>
              <a:t>, 14.12.2011 – </a:t>
            </a:r>
            <a:r>
              <a:rPr lang="bg-BG" sz="9600" b="1" dirty="0" smtClean="0">
                <a:solidFill>
                  <a:srgbClr val="000000"/>
                </a:solidFill>
                <a:latin typeface="Arial"/>
              </a:rPr>
              <a:t>16.12.2011</a:t>
            </a:r>
            <a:endParaRPr lang="sr-Latn-CS" sz="9600" b="1" dirty="0" smtClean="0">
              <a:solidFill>
                <a:srgbClr val="000000"/>
              </a:solidFill>
              <a:latin typeface="Arial"/>
            </a:endParaRPr>
          </a:p>
          <a:p>
            <a:endParaRPr lang="en-US" sz="9600" b="1" dirty="0" smtClean="0">
              <a:solidFill>
                <a:srgbClr val="000000"/>
              </a:solidFill>
              <a:latin typeface="Arial"/>
            </a:endParaRPr>
          </a:p>
          <a:p>
            <a:endParaRPr lang="sr-Latn-CS" sz="800" dirty="0" smtClean="0">
              <a:solidFill>
                <a:srgbClr val="000000"/>
              </a:solidFill>
              <a:latin typeface="Arial"/>
            </a:endParaRPr>
          </a:p>
          <a:p>
            <a:endParaRPr lang="en-US" sz="800" dirty="0" smtClean="0">
              <a:solidFill>
                <a:srgbClr val="000000"/>
              </a:solidFill>
              <a:latin typeface="Arial"/>
            </a:endParaRPr>
          </a:p>
          <a:p>
            <a:endParaRPr lang="en-US" sz="800" dirty="0" smtClean="0">
              <a:solidFill>
                <a:srgbClr val="000000"/>
              </a:solidFill>
              <a:latin typeface="Arial"/>
            </a:endParaRPr>
          </a:p>
          <a:p>
            <a:endParaRPr lang="en-US" sz="800" dirty="0" smtClean="0">
              <a:solidFill>
                <a:srgbClr val="000000"/>
              </a:solidFill>
              <a:latin typeface="Arial"/>
            </a:endParaRPr>
          </a:p>
          <a:p>
            <a:r>
              <a:rPr lang="en-US" sz="4800" dirty="0" err="1" smtClean="0">
                <a:solidFill>
                  <a:srgbClr val="000000"/>
                </a:solidFill>
                <a:latin typeface="Arial"/>
              </a:rPr>
              <a:t>Ovaj</a:t>
            </a:r>
            <a:r>
              <a:rPr lang="en-US" sz="4800" dirty="0" smtClean="0">
                <a:solidFill>
                  <a:srgbClr val="000000"/>
                </a:solidFill>
                <a:latin typeface="Arial"/>
              </a:rPr>
              <a:t> </a:t>
            </a:r>
            <a:r>
              <a:rPr lang="en-US" sz="4800" dirty="0" err="1" smtClean="0">
                <a:solidFill>
                  <a:srgbClr val="000000"/>
                </a:solidFill>
                <a:latin typeface="Arial"/>
              </a:rPr>
              <a:t>projekat</a:t>
            </a:r>
            <a:r>
              <a:rPr lang="en-US" sz="4800" dirty="0" smtClean="0">
                <a:solidFill>
                  <a:srgbClr val="000000"/>
                </a:solidFill>
                <a:latin typeface="Arial"/>
              </a:rPr>
              <a:t> se </a:t>
            </a:r>
            <a:r>
              <a:rPr lang="en-US" sz="4800" dirty="0" err="1" smtClean="0">
                <a:solidFill>
                  <a:srgbClr val="000000"/>
                </a:solidFill>
                <a:latin typeface="Arial"/>
              </a:rPr>
              <a:t>sufinansira</a:t>
            </a:r>
            <a:r>
              <a:rPr lang="en-US" sz="4800" dirty="0" smtClean="0">
                <a:solidFill>
                  <a:srgbClr val="000000"/>
                </a:solidFill>
                <a:latin typeface="Arial"/>
              </a:rPr>
              <a:t> </a:t>
            </a:r>
            <a:r>
              <a:rPr lang="en-US" sz="4800" dirty="0" err="1" smtClean="0">
                <a:solidFill>
                  <a:srgbClr val="000000"/>
                </a:solidFill>
                <a:latin typeface="Arial"/>
              </a:rPr>
              <a:t>od</a:t>
            </a:r>
            <a:r>
              <a:rPr lang="en-US" sz="4800" dirty="0" smtClean="0">
                <a:solidFill>
                  <a:srgbClr val="000000"/>
                </a:solidFill>
                <a:latin typeface="Arial"/>
              </a:rPr>
              <a:t> </a:t>
            </a:r>
            <a:r>
              <a:rPr lang="en-US" sz="4800" dirty="0" err="1" smtClean="0">
                <a:solidFill>
                  <a:srgbClr val="000000"/>
                </a:solidFill>
                <a:latin typeface="Arial"/>
              </a:rPr>
              <a:t>strane</a:t>
            </a:r>
            <a:r>
              <a:rPr lang="en-US" sz="4800" dirty="0" smtClean="0">
                <a:solidFill>
                  <a:srgbClr val="000000"/>
                </a:solidFill>
                <a:latin typeface="Arial"/>
              </a:rPr>
              <a:t> EU </a:t>
            </a:r>
            <a:r>
              <a:rPr lang="en-US" sz="4800" dirty="0" err="1" smtClean="0">
                <a:solidFill>
                  <a:srgbClr val="000000"/>
                </a:solidFill>
                <a:latin typeface="Arial"/>
              </a:rPr>
              <a:t>preko</a:t>
            </a:r>
            <a:r>
              <a:rPr lang="en-US" sz="4800" dirty="0" smtClean="0">
                <a:solidFill>
                  <a:srgbClr val="000000"/>
                </a:solidFill>
                <a:latin typeface="Arial"/>
              </a:rPr>
              <a:t> </a:t>
            </a:r>
            <a:r>
              <a:rPr lang="en-US" sz="4800" dirty="0" err="1" smtClean="0">
                <a:solidFill>
                  <a:srgbClr val="000000"/>
                </a:solidFill>
                <a:latin typeface="Arial"/>
              </a:rPr>
              <a:t>programa</a:t>
            </a:r>
            <a:r>
              <a:rPr lang="en-US" sz="4800" dirty="0" smtClean="0">
                <a:solidFill>
                  <a:srgbClr val="000000"/>
                </a:solidFill>
                <a:latin typeface="Arial"/>
              </a:rPr>
              <a:t> </a:t>
            </a:r>
            <a:r>
              <a:rPr lang="en-US" sz="4800" dirty="0" err="1" smtClean="0">
                <a:solidFill>
                  <a:srgbClr val="000000"/>
                </a:solidFill>
                <a:latin typeface="Arial"/>
              </a:rPr>
              <a:t>prekogranične</a:t>
            </a:r>
            <a:r>
              <a:rPr lang="en-US" sz="4800" dirty="0" smtClean="0">
                <a:solidFill>
                  <a:srgbClr val="000000"/>
                </a:solidFill>
                <a:latin typeface="Arial"/>
              </a:rPr>
              <a:t> </a:t>
            </a:r>
            <a:r>
              <a:rPr lang="en-US" sz="4800" dirty="0" err="1" smtClean="0">
                <a:solidFill>
                  <a:srgbClr val="000000"/>
                </a:solidFill>
                <a:latin typeface="Arial"/>
              </a:rPr>
              <a:t>saradnje</a:t>
            </a:r>
            <a:endParaRPr lang="en-US" sz="4800" dirty="0" smtClean="0">
              <a:solidFill>
                <a:srgbClr val="000000"/>
              </a:solidFill>
              <a:latin typeface="Arial"/>
            </a:endParaRPr>
          </a:p>
          <a:p>
            <a:r>
              <a:rPr lang="en-US" sz="4800" dirty="0" err="1" smtClean="0">
                <a:solidFill>
                  <a:srgbClr val="000000"/>
                </a:solidFill>
                <a:latin typeface="Arial"/>
              </a:rPr>
              <a:t>po</a:t>
            </a:r>
            <a:r>
              <a:rPr lang="en-US" sz="4800" dirty="0" smtClean="0">
                <a:solidFill>
                  <a:srgbClr val="000000"/>
                </a:solidFill>
                <a:latin typeface="Arial"/>
              </a:rPr>
              <a:t> IPA </a:t>
            </a:r>
            <a:r>
              <a:rPr lang="en-US" sz="4800" dirty="0" err="1" smtClean="0">
                <a:solidFill>
                  <a:srgbClr val="000000"/>
                </a:solidFill>
                <a:latin typeface="Arial"/>
              </a:rPr>
              <a:t>Bugarska</a:t>
            </a:r>
            <a:r>
              <a:rPr lang="en-US" sz="4800" dirty="0" smtClean="0">
                <a:solidFill>
                  <a:srgbClr val="000000"/>
                </a:solidFill>
                <a:latin typeface="Arial"/>
              </a:rPr>
              <a:t> – </a:t>
            </a:r>
            <a:r>
              <a:rPr lang="en-US" sz="4800" dirty="0" err="1" smtClean="0">
                <a:solidFill>
                  <a:srgbClr val="000000"/>
                </a:solidFill>
                <a:latin typeface="Arial"/>
              </a:rPr>
              <a:t>Srbija</a:t>
            </a:r>
            <a:r>
              <a:rPr lang="en-US" sz="4800" dirty="0" smtClean="0">
                <a:solidFill>
                  <a:srgbClr val="000000"/>
                </a:solidFill>
                <a:latin typeface="Arial"/>
              </a:rPr>
              <a:t> CCI br. 2007CB16IPO006</a:t>
            </a:r>
          </a:p>
        </p:txBody>
      </p:sp>
      <p:pic>
        <p:nvPicPr>
          <p:cNvPr id="1026"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785926"/>
            <a:ext cx="7772400" cy="857256"/>
          </a:xfrm>
        </p:spPr>
        <p:txBody>
          <a:bodyPr>
            <a:normAutofit fontScale="90000"/>
          </a:bodyPr>
          <a:lstStyle/>
          <a:p>
            <a:r>
              <a:rPr lang="bg-BG" sz="3600" b="1" dirty="0" smtClean="0">
                <a:latin typeface="Arial" pitchFamily="34" charset="0"/>
                <a:cs typeface="Arial" pitchFamily="34" charset="0"/>
              </a:rPr>
              <a:t/>
            </a:r>
            <a:br>
              <a:rPr lang="bg-BG" sz="3600" b="1" dirty="0" smtClean="0">
                <a:latin typeface="Arial" pitchFamily="34" charset="0"/>
                <a:cs typeface="Arial" pitchFamily="34" charset="0"/>
              </a:rPr>
            </a:br>
            <a:r>
              <a:rPr lang="bg-BG" sz="1800" dirty="0" smtClean="0"/>
              <a:t/>
            </a:r>
            <a:br>
              <a:rPr lang="bg-BG" sz="1800" dirty="0" smtClean="0"/>
            </a:br>
            <a:endParaRPr lang="bg-BG" sz="1800" dirty="0"/>
          </a:p>
        </p:txBody>
      </p:sp>
      <p:sp>
        <p:nvSpPr>
          <p:cNvPr id="3" name="Subtitle 2"/>
          <p:cNvSpPr>
            <a:spLocks noGrp="1"/>
          </p:cNvSpPr>
          <p:nvPr>
            <p:ph type="subTitle" idx="1"/>
          </p:nvPr>
        </p:nvSpPr>
        <p:spPr>
          <a:xfrm>
            <a:off x="857224" y="2428868"/>
            <a:ext cx="7715304" cy="4000528"/>
          </a:xfrm>
        </p:spPr>
        <p:txBody>
          <a:bodyPr>
            <a:normAutofit/>
          </a:bodyPr>
          <a:lstStyle/>
          <a:p>
            <a:endParaRPr lang="bg-BG" sz="2000" dirty="0" smtClean="0">
              <a:latin typeface="Arial" pitchFamily="34" charset="0"/>
              <a:cs typeface="Arial" pitchFamily="34" charset="0"/>
            </a:endParaRPr>
          </a:p>
          <a:p>
            <a:endParaRPr lang="bg-BG" sz="2400" dirty="0" smtClean="0">
              <a:solidFill>
                <a:schemeClr val="tx1"/>
              </a:solidFill>
              <a:latin typeface="Arial" pitchFamily="34" charset="0"/>
              <a:cs typeface="Arial" pitchFamily="34" charset="0"/>
            </a:endParaRPr>
          </a:p>
          <a:p>
            <a:endParaRPr lang="bg-BG" sz="2800" dirty="0" smtClean="0">
              <a:solidFill>
                <a:schemeClr val="tx1"/>
              </a:solidFill>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4"/>
          <p:cNvSpPr/>
          <p:nvPr/>
        </p:nvSpPr>
        <p:spPr>
          <a:xfrm>
            <a:off x="928662" y="1714488"/>
            <a:ext cx="7215238" cy="2062103"/>
          </a:xfrm>
          <a:prstGeom prst="rect">
            <a:avLst/>
          </a:prstGeom>
        </p:spPr>
        <p:txBody>
          <a:bodyPr wrap="square">
            <a:spAutoFit/>
          </a:bodyPr>
          <a:lstStyle/>
          <a:p>
            <a:pPr algn="ctr"/>
            <a:r>
              <a:rPr lang="sr-Latn-CS" sz="3200" b="1" dirty="0" smtClean="0"/>
              <a:t>Dobra praksa  u organskom pčelarstvu –primer za uspešno partnerstvo za</a:t>
            </a:r>
            <a:r>
              <a:rPr lang="bg-BG" sz="3200" b="1" dirty="0" smtClean="0"/>
              <a:t> </a:t>
            </a:r>
            <a:r>
              <a:rPr lang="sr-Latn-CS" sz="3200" b="1" dirty="0" smtClean="0"/>
              <a:t>proizvodnju i prodaju visokokvalitetnog </a:t>
            </a:r>
            <a:r>
              <a:rPr lang="sr-Latn-CS" sz="3200" b="1" dirty="0" smtClean="0">
                <a:solidFill>
                  <a:schemeClr val="accent1">
                    <a:lumMod val="75000"/>
                  </a:schemeClr>
                </a:solidFill>
              </a:rPr>
              <a:t>BIO</a:t>
            </a:r>
            <a:r>
              <a:rPr lang="sr-Latn-CS" sz="3200" b="1" dirty="0" smtClean="0"/>
              <a:t> proizvoda</a:t>
            </a:r>
            <a:endParaRPr lang="bg-BG" sz="3200" dirty="0"/>
          </a:p>
        </p:txBody>
      </p:sp>
      <p:pic>
        <p:nvPicPr>
          <p:cNvPr id="6" name="Picture 14" descr="MPj03168700000[1]"/>
          <p:cNvPicPr>
            <a:picLocks noChangeAspect="1" noChangeArrowheads="1"/>
          </p:cNvPicPr>
          <p:nvPr/>
        </p:nvPicPr>
        <p:blipFill>
          <a:blip r:embed="rId3"/>
          <a:srcRect/>
          <a:stretch>
            <a:fillRect/>
          </a:stretch>
        </p:blipFill>
        <p:spPr bwMode="auto">
          <a:xfrm>
            <a:off x="1285852" y="4429132"/>
            <a:ext cx="2736850" cy="180181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16"/>
          <p:cNvPicPr>
            <a:picLocks noChangeAspect="1" noChangeArrowheads="1"/>
          </p:cNvPicPr>
          <p:nvPr/>
        </p:nvPicPr>
        <p:blipFill>
          <a:blip r:embed="rId4"/>
          <a:srcRect/>
          <a:stretch>
            <a:fillRect/>
          </a:stretch>
        </p:blipFill>
        <p:spPr bwMode="auto">
          <a:xfrm>
            <a:off x="5929322" y="4357694"/>
            <a:ext cx="2590800" cy="190500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1214414" y="1714488"/>
            <a:ext cx="6850062" cy="5254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sr-Latn-CS" sz="4000" b="1" dirty="0" smtClean="0">
                <a:latin typeface="+mj-lt"/>
                <a:ea typeface="+mj-ea"/>
                <a:cs typeface="+mj-cs"/>
              </a:rPr>
              <a:t>Kako se sve dogodilo...</a:t>
            </a:r>
            <a:r>
              <a:rPr kumimoji="0" lang="bg-BG" sz="4000" b="0" i="0" u="none" strike="noStrike" kern="1200" cap="none" spc="0" normalizeH="0" baseline="0" noProof="0" dirty="0" smtClean="0">
                <a:ln>
                  <a:noFill/>
                </a:ln>
                <a:solidFill>
                  <a:schemeClr val="tx1"/>
                </a:solidFill>
                <a:effectLst/>
                <a:uLnTx/>
                <a:uFillTx/>
                <a:latin typeface="+mj-lt"/>
                <a:ea typeface="+mj-ea"/>
                <a:cs typeface="+mj-cs"/>
              </a:rPr>
              <a:t> </a:t>
            </a:r>
            <a:endParaRPr kumimoji="0" lang="en-GB" sz="40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6" name="Rectangle 3"/>
          <p:cNvSpPr>
            <a:spLocks noGrp="1" noChangeArrowheads="1"/>
          </p:cNvSpPr>
          <p:nvPr>
            <p:ph idx="1"/>
          </p:nvPr>
        </p:nvSpPr>
        <p:spPr>
          <a:xfrm>
            <a:off x="428596" y="2714620"/>
            <a:ext cx="8258175" cy="3768725"/>
          </a:xfrm>
        </p:spPr>
        <p:txBody>
          <a:bodyPr/>
          <a:lstStyle/>
          <a:p>
            <a:pPr eaLnBrk="1" hangingPunct="1">
              <a:lnSpc>
                <a:spcPct val="90000"/>
              </a:lnSpc>
            </a:pPr>
            <a:r>
              <a:rPr lang="sr-Latn-CS" dirty="0" smtClean="0"/>
              <a:t>Inicijativa</a:t>
            </a:r>
            <a:r>
              <a:rPr lang="bg-BG" dirty="0" smtClean="0"/>
              <a:t>: </a:t>
            </a:r>
            <a:endParaRPr lang="bg-BG" dirty="0" smtClean="0"/>
          </a:p>
          <a:p>
            <a:pPr eaLnBrk="1" hangingPunct="1">
              <a:lnSpc>
                <a:spcPct val="90000"/>
              </a:lnSpc>
            </a:pPr>
            <a:endParaRPr lang="bg-BG" dirty="0" smtClean="0"/>
          </a:p>
          <a:p>
            <a:pPr eaLnBrk="1" hangingPunct="1">
              <a:lnSpc>
                <a:spcPct val="90000"/>
              </a:lnSpc>
              <a:buFont typeface="Wingdings" pitchFamily="2" charset="2"/>
              <a:buNone/>
            </a:pPr>
            <a:r>
              <a:rPr lang="bg-BG" dirty="0" smtClean="0"/>
              <a:t>		- </a:t>
            </a:r>
            <a:r>
              <a:rPr lang="sr-Latn-CS" dirty="0" smtClean="0"/>
              <a:t>Sertifikovani organski pčelari</a:t>
            </a:r>
            <a:endParaRPr lang="bg-BG" dirty="0" smtClean="0"/>
          </a:p>
          <a:p>
            <a:pPr eaLnBrk="1" hangingPunct="1">
              <a:lnSpc>
                <a:spcPct val="90000"/>
              </a:lnSpc>
              <a:buFont typeface="Wingdings" pitchFamily="2" charset="2"/>
              <a:buNone/>
            </a:pPr>
            <a:r>
              <a:rPr lang="bg-BG" dirty="0" smtClean="0"/>
              <a:t>		</a:t>
            </a:r>
            <a:r>
              <a:rPr lang="bg-BG" dirty="0" smtClean="0"/>
              <a:t>-</a:t>
            </a:r>
            <a:r>
              <a:rPr lang="sr-Latn-CS" dirty="0" smtClean="0"/>
              <a:t> Konsultanti organske proizvodnje u “Bioseleni”</a:t>
            </a:r>
            <a:endParaRPr lang="bg-BG" dirty="0" smtClean="0"/>
          </a:p>
          <a:p>
            <a:pPr eaLnBrk="1" hangingPunct="1">
              <a:lnSpc>
                <a:spcPct val="90000"/>
              </a:lnSpc>
              <a:buFont typeface="Wingdings" pitchFamily="2" charset="2"/>
              <a:buNone/>
            </a:pPr>
            <a:endParaRPr lang="bg-BG" sz="2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357158" y="2571744"/>
            <a:ext cx="8229600" cy="3454393"/>
          </a:xfrm>
        </p:spPr>
        <p:txBody>
          <a:bodyPr/>
          <a:lstStyle/>
          <a:p>
            <a:pPr>
              <a:buNone/>
            </a:pPr>
            <a:endParaRPr lang="bg-BG" dirty="0" smtClean="0"/>
          </a:p>
          <a:p>
            <a:r>
              <a:rPr lang="sr-Latn-CS" dirty="0" smtClean="0"/>
              <a:t>Proizvođači sirovina</a:t>
            </a:r>
            <a:r>
              <a:rPr lang="bg-BG" dirty="0" smtClean="0"/>
              <a:t>:</a:t>
            </a:r>
            <a:endParaRPr lang="bg-BG" dirty="0" smtClean="0"/>
          </a:p>
          <a:p>
            <a:pPr lvl="1"/>
            <a:r>
              <a:rPr lang="bg-BG" dirty="0" smtClean="0"/>
              <a:t> </a:t>
            </a:r>
            <a:r>
              <a:rPr lang="sr-Latn-CS" dirty="0" smtClean="0"/>
              <a:t>Pčelari iz Kalofera i Trjavne</a:t>
            </a:r>
            <a:endParaRPr lang="bg-BG" dirty="0" smtClean="0"/>
          </a:p>
          <a:p>
            <a:pPr lvl="1"/>
            <a:r>
              <a:rPr lang="bg-BG" dirty="0" smtClean="0"/>
              <a:t> </a:t>
            </a:r>
            <a:r>
              <a:rPr lang="sr-Latn-CS" dirty="0" smtClean="0"/>
              <a:t>Radionica za preradu organskog pčelinjeg voska u osnove –Trjavna</a:t>
            </a:r>
            <a:endParaRPr lang="bg-BG" dirty="0" smtClean="0"/>
          </a:p>
          <a:p>
            <a:endParaRPr lang="bg-BG"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714348" y="1500174"/>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sr-Latn-CS" sz="4400" b="1" dirty="0" smtClean="0">
                <a:latin typeface="+mj-lt"/>
                <a:ea typeface="+mj-ea"/>
                <a:cs typeface="+mj-cs"/>
              </a:rPr>
              <a:t>Partneri</a:t>
            </a:r>
            <a:r>
              <a:rPr kumimoji="0" lang="bg-BG" sz="4400" b="1" i="0" u="none" strike="noStrike" kern="1200" cap="none" spc="0" normalizeH="0" baseline="0" noProof="0" dirty="0" smtClean="0">
                <a:ln>
                  <a:noFill/>
                </a:ln>
                <a:solidFill>
                  <a:schemeClr val="tx1"/>
                </a:solidFill>
                <a:effectLst/>
                <a:uLnTx/>
                <a:uFillTx/>
                <a:latin typeface="+mj-lt"/>
                <a:ea typeface="+mj-ea"/>
                <a:cs typeface="+mj-cs"/>
              </a:rPr>
              <a:t>...</a:t>
            </a:r>
            <a:endParaRPr kumimoji="0" lang="bg-BG" sz="44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428596" y="2643182"/>
            <a:ext cx="8158162" cy="3597269"/>
          </a:xfrm>
        </p:spPr>
        <p:txBody>
          <a:bodyPr/>
          <a:lstStyle/>
          <a:p>
            <a:r>
              <a:rPr lang="sr-Latn-CS" dirty="0" smtClean="0"/>
              <a:t>Prerađivač</a:t>
            </a:r>
            <a:r>
              <a:rPr lang="bg-BG" dirty="0" smtClean="0"/>
              <a:t>:</a:t>
            </a:r>
            <a:endParaRPr lang="bg-BG" dirty="0" smtClean="0"/>
          </a:p>
          <a:p>
            <a:pPr>
              <a:buNone/>
            </a:pPr>
            <a:r>
              <a:rPr lang="bg-BG" dirty="0" smtClean="0"/>
              <a:t>	</a:t>
            </a:r>
            <a:r>
              <a:rPr lang="bg-BG" dirty="0" smtClean="0"/>
              <a:t>-</a:t>
            </a:r>
            <a:r>
              <a:rPr lang="sr-Latn-CS" dirty="0" smtClean="0"/>
              <a:t> Preduzeće za pakovanje organskog meda </a:t>
            </a:r>
            <a:r>
              <a:rPr lang="bg-BG" dirty="0" smtClean="0"/>
              <a:t>– “</a:t>
            </a:r>
            <a:r>
              <a:rPr lang="sr-Latn-CS" dirty="0" smtClean="0"/>
              <a:t>PIKO</a:t>
            </a:r>
            <a:r>
              <a:rPr lang="bg-BG" dirty="0" smtClean="0"/>
              <a:t>”</a:t>
            </a:r>
            <a:r>
              <a:rPr lang="sr-Latn-CS" dirty="0" smtClean="0"/>
              <a:t> OOD, Gabrovo</a:t>
            </a:r>
            <a:endParaRPr lang="bg-BG" dirty="0" smtClean="0"/>
          </a:p>
          <a:p>
            <a:pPr>
              <a:buNone/>
            </a:pPr>
            <a:endParaRPr lang="bg-BG" dirty="0" smtClean="0"/>
          </a:p>
          <a:p>
            <a:r>
              <a:rPr lang="sr-Latn-CS" dirty="0" smtClean="0"/>
              <a:t>Distributer</a:t>
            </a:r>
            <a:endParaRPr lang="en-US" dirty="0" smtClean="0"/>
          </a:p>
          <a:p>
            <a:pPr>
              <a:buNone/>
            </a:pPr>
            <a:r>
              <a:rPr lang="en-US" dirty="0" smtClean="0"/>
              <a:t>	- </a:t>
            </a:r>
            <a:r>
              <a:rPr lang="en-US" dirty="0" smtClean="0"/>
              <a:t>“</a:t>
            </a:r>
            <a:r>
              <a:rPr lang="sr-Latn-CS" dirty="0" smtClean="0"/>
              <a:t>Bio Bugarska</a:t>
            </a:r>
            <a:r>
              <a:rPr lang="bg-BG" dirty="0" smtClean="0"/>
              <a:t>” </a:t>
            </a:r>
            <a:r>
              <a:rPr lang="sr-Latn-CS" dirty="0" smtClean="0"/>
              <a:t>OOD </a:t>
            </a:r>
            <a:r>
              <a:rPr lang="bg-BG" dirty="0" smtClean="0"/>
              <a:t>–</a:t>
            </a:r>
            <a:r>
              <a:rPr lang="sr-Latn-CS" dirty="0" smtClean="0"/>
              <a:t>Sofija</a:t>
            </a:r>
            <a:endParaRPr lang="bg-BG" dirty="0" smtClean="0"/>
          </a:p>
          <a:p>
            <a:pPr>
              <a:buNone/>
            </a:pPr>
            <a:endParaRPr lang="en-GB"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785786" y="1500174"/>
            <a:ext cx="7793038" cy="122713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dirty="0" smtClean="0">
                <a:ln>
                  <a:noFill/>
                </a:ln>
                <a:solidFill>
                  <a:schemeClr val="tx1"/>
                </a:solidFill>
                <a:effectLst/>
                <a:uLnTx/>
                <a:uFillTx/>
                <a:latin typeface="+mj-lt"/>
                <a:ea typeface="+mj-ea"/>
                <a:cs typeface="+mj-cs"/>
              </a:rPr>
              <a:t>Partneri</a:t>
            </a:r>
            <a:r>
              <a:rPr kumimoji="0" lang="bg-BG" sz="4400" b="1" i="0" u="none" strike="noStrike" kern="1200" cap="none" spc="0" normalizeH="0" baseline="0" noProof="0" dirty="0" smtClean="0">
                <a:ln>
                  <a:noFill/>
                </a:ln>
                <a:solidFill>
                  <a:schemeClr val="tx1"/>
                </a:solidFill>
                <a:effectLst/>
                <a:uLnTx/>
                <a:uFillTx/>
                <a:latin typeface="+mj-lt"/>
                <a:ea typeface="+mj-ea"/>
                <a:cs typeface="+mj-cs"/>
              </a:rPr>
              <a:t>...</a:t>
            </a:r>
            <a:endParaRPr kumimoji="0" lang="en-GB" sz="44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357158" y="3000372"/>
            <a:ext cx="8329642" cy="3554419"/>
          </a:xfrm>
        </p:spPr>
        <p:txBody>
          <a:bodyPr/>
          <a:lstStyle/>
          <a:p>
            <a:pPr algn="ctr">
              <a:lnSpc>
                <a:spcPct val="90000"/>
              </a:lnSpc>
            </a:pPr>
            <a:r>
              <a:rPr lang="sr-Latn-CS" dirty="0" smtClean="0"/>
              <a:t>Cvetko Načev – 80 košnica</a:t>
            </a:r>
          </a:p>
          <a:p>
            <a:pPr algn="ctr">
              <a:lnSpc>
                <a:spcPct val="90000"/>
              </a:lnSpc>
            </a:pPr>
            <a:r>
              <a:rPr lang="sr-Latn-CS" dirty="0" smtClean="0"/>
              <a:t>Dimitar Džunov -</a:t>
            </a:r>
            <a:r>
              <a:rPr lang="bg-BG" dirty="0" smtClean="0"/>
              <a:t> </a:t>
            </a:r>
            <a:r>
              <a:rPr lang="bg-BG" dirty="0" smtClean="0"/>
              <a:t>50 </a:t>
            </a:r>
            <a:r>
              <a:rPr lang="sr-Latn-CS" dirty="0" smtClean="0"/>
              <a:t>košnica</a:t>
            </a:r>
            <a:endParaRPr lang="bg-BG" dirty="0" smtClean="0"/>
          </a:p>
          <a:p>
            <a:pPr algn="ctr">
              <a:lnSpc>
                <a:spcPct val="90000"/>
              </a:lnSpc>
            </a:pPr>
            <a:r>
              <a:rPr lang="sr-Latn-CS" dirty="0" smtClean="0"/>
              <a:t>Grozdan Popov </a:t>
            </a:r>
            <a:r>
              <a:rPr lang="bg-BG" dirty="0" smtClean="0"/>
              <a:t>– </a:t>
            </a:r>
            <a:r>
              <a:rPr lang="bg-BG" dirty="0" smtClean="0"/>
              <a:t>30 </a:t>
            </a:r>
            <a:r>
              <a:rPr lang="sr-Latn-CS" dirty="0" smtClean="0"/>
              <a:t>košnica</a:t>
            </a:r>
            <a:endParaRPr lang="bg-BG" dirty="0" smtClean="0"/>
          </a:p>
          <a:p>
            <a:pPr algn="ctr">
              <a:lnSpc>
                <a:spcPct val="90000"/>
              </a:lnSpc>
            </a:pPr>
            <a:r>
              <a:rPr lang="sr-Latn-CS" dirty="0" smtClean="0"/>
              <a:t>Dobrin Šopov </a:t>
            </a:r>
            <a:r>
              <a:rPr lang="bg-BG" dirty="0" smtClean="0"/>
              <a:t>– </a:t>
            </a:r>
            <a:r>
              <a:rPr lang="bg-BG" dirty="0" smtClean="0"/>
              <a:t>20 </a:t>
            </a:r>
            <a:r>
              <a:rPr lang="sr-Latn-CS" dirty="0" smtClean="0"/>
              <a:t>košnica</a:t>
            </a:r>
            <a:endParaRPr lang="bg-BG"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6"/>
          <p:cNvSpPr txBox="1">
            <a:spLocks noChangeArrowheads="1"/>
          </p:cNvSpPr>
          <p:nvPr/>
        </p:nvSpPr>
        <p:spPr>
          <a:xfrm>
            <a:off x="285720" y="1357298"/>
            <a:ext cx="8610600" cy="1524000"/>
          </a:xfrm>
          <a:prstGeom prst="rect">
            <a:avLst/>
          </a:prstGeom>
        </p:spPr>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g-BG" sz="4400" b="1" i="0" u="none" strike="noStrike" kern="1200" cap="none" spc="0" normalizeH="0" baseline="0" noProof="0" dirty="0" smtClean="0">
                <a:ln>
                  <a:noFill/>
                </a:ln>
                <a:solidFill>
                  <a:schemeClr val="tx1"/>
                </a:solidFill>
                <a:effectLst/>
                <a:uLnTx/>
                <a:uFillTx/>
                <a:latin typeface="+mj-lt"/>
                <a:ea typeface="+mj-ea"/>
                <a:cs typeface="+mj-cs"/>
              </a:rPr>
              <a:t/>
            </a:r>
            <a:br>
              <a:rPr kumimoji="0" lang="bg-BG" sz="4400" b="1" i="0" u="none" strike="noStrike" kern="1200" cap="none" spc="0" normalizeH="0" baseline="0" noProof="0" dirty="0" smtClean="0">
                <a:ln>
                  <a:noFill/>
                </a:ln>
                <a:solidFill>
                  <a:schemeClr val="tx1"/>
                </a:solidFill>
                <a:effectLst/>
                <a:uLnTx/>
                <a:uFillTx/>
                <a:latin typeface="+mj-lt"/>
                <a:ea typeface="+mj-ea"/>
                <a:cs typeface="+mj-cs"/>
              </a:rPr>
            </a:br>
            <a:r>
              <a:rPr kumimoji="0" lang="sr-Latn-CS" sz="4400" b="1" i="0" u="none" strike="noStrike" kern="1200" cap="none" spc="0" normalizeH="0" baseline="0" noProof="0" dirty="0" smtClean="0">
                <a:ln>
                  <a:noFill/>
                </a:ln>
                <a:solidFill>
                  <a:schemeClr val="tx1"/>
                </a:solidFill>
                <a:effectLst/>
                <a:uLnTx/>
                <a:uFillTx/>
                <a:latin typeface="+mj-lt"/>
                <a:ea typeface="+mj-ea"/>
                <a:cs typeface="+mj-cs"/>
              </a:rPr>
              <a:t>Pčelari</a:t>
            </a:r>
            <a:r>
              <a:rPr kumimoji="0" lang="sr-Latn-CS" sz="4400" b="1" i="0" u="none" strike="noStrike" kern="1200" cap="none" spc="0" normalizeH="0" noProof="0" dirty="0" smtClean="0">
                <a:ln>
                  <a:noFill/>
                </a:ln>
                <a:solidFill>
                  <a:schemeClr val="tx1"/>
                </a:solidFill>
                <a:effectLst/>
                <a:uLnTx/>
                <a:uFillTx/>
                <a:latin typeface="+mj-lt"/>
                <a:ea typeface="+mj-ea"/>
                <a:cs typeface="+mj-cs"/>
              </a:rPr>
              <a:t> iz Kalofera</a:t>
            </a:r>
            <a:r>
              <a:rPr kumimoji="0" lang="bg-BG" sz="4000" b="1" i="0" u="none" strike="noStrike" kern="1200" cap="none" spc="0" normalizeH="0" baseline="0" noProof="0" dirty="0" smtClean="0">
                <a:ln>
                  <a:noFill/>
                </a:ln>
                <a:solidFill>
                  <a:schemeClr val="tx1"/>
                </a:solidFill>
                <a:effectLst/>
                <a:uLnTx/>
                <a:uFillTx/>
                <a:latin typeface="+mj-lt"/>
                <a:ea typeface="+mj-ea"/>
                <a:cs typeface="+mj-cs"/>
              </a:rPr>
              <a:t/>
            </a:r>
            <a:br>
              <a:rPr kumimoji="0" lang="bg-BG" sz="4000" b="1" i="0" u="none" strike="noStrike" kern="1200" cap="none" spc="0" normalizeH="0" baseline="0" noProof="0" dirty="0" smtClean="0">
                <a:ln>
                  <a:noFill/>
                </a:ln>
                <a:solidFill>
                  <a:schemeClr val="tx1"/>
                </a:solidFill>
                <a:effectLst/>
                <a:uLnTx/>
                <a:uFillTx/>
                <a:latin typeface="+mj-lt"/>
                <a:ea typeface="+mj-ea"/>
                <a:cs typeface="+mj-cs"/>
              </a:rPr>
            </a:br>
            <a:endParaRPr kumimoji="0" lang="en-GB" sz="40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642910" y="3000372"/>
            <a:ext cx="8115328" cy="2768601"/>
          </a:xfrm>
        </p:spPr>
        <p:txBody>
          <a:bodyPr/>
          <a:lstStyle/>
          <a:p>
            <a:r>
              <a:rPr lang="sr-Latn-CS" dirty="0" smtClean="0"/>
              <a:t>Knčo Vlahov </a:t>
            </a:r>
            <a:r>
              <a:rPr lang="bg-BG" dirty="0" smtClean="0"/>
              <a:t>– </a:t>
            </a:r>
            <a:r>
              <a:rPr lang="bg-BG" dirty="0" smtClean="0"/>
              <a:t>70 </a:t>
            </a:r>
            <a:r>
              <a:rPr lang="sr-Latn-CS" dirty="0" smtClean="0"/>
              <a:t>košnica</a:t>
            </a:r>
            <a:endParaRPr lang="bg-BG" dirty="0" smtClean="0"/>
          </a:p>
          <a:p>
            <a:r>
              <a:rPr lang="sr-Latn-CS" dirty="0" smtClean="0"/>
              <a:t>Mitko Dabkov </a:t>
            </a:r>
            <a:r>
              <a:rPr lang="bg-BG" dirty="0" smtClean="0"/>
              <a:t>– </a:t>
            </a:r>
            <a:r>
              <a:rPr lang="bg-BG" dirty="0" smtClean="0"/>
              <a:t>25 </a:t>
            </a:r>
            <a:r>
              <a:rPr lang="sr-Latn-CS" dirty="0" smtClean="0"/>
              <a:t>košnica</a:t>
            </a:r>
            <a:r>
              <a:rPr lang="bg-BG" dirty="0" smtClean="0"/>
              <a:t> </a:t>
            </a:r>
            <a:r>
              <a:rPr lang="bg-BG" dirty="0" smtClean="0"/>
              <a:t>– </a:t>
            </a:r>
            <a:r>
              <a:rPr lang="sr-Latn-CS" dirty="0" smtClean="0"/>
              <a:t>prerađivač pčelinjeg voska</a:t>
            </a:r>
            <a:endParaRPr lang="bg-BG"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3"/>
          <p:cNvSpPr txBox="1">
            <a:spLocks noChangeArrowheads="1"/>
          </p:cNvSpPr>
          <p:nvPr/>
        </p:nvSpPr>
        <p:spPr>
          <a:xfrm>
            <a:off x="642910" y="1500174"/>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000" b="1" i="0" u="none" strike="noStrike" kern="1200" cap="none" spc="0" normalizeH="0" baseline="0" noProof="0" dirty="0" smtClean="0">
                <a:ln>
                  <a:noFill/>
                </a:ln>
                <a:solidFill>
                  <a:schemeClr val="tx1"/>
                </a:solidFill>
                <a:effectLst/>
                <a:uLnTx/>
                <a:uFillTx/>
                <a:latin typeface="+mj-lt"/>
                <a:ea typeface="+mj-ea"/>
                <a:cs typeface="+mj-cs"/>
              </a:rPr>
              <a:t>Pčelari iz Trjavne</a:t>
            </a:r>
            <a:endParaRPr kumimoji="0" lang="en-GB" sz="40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500034" y="2643182"/>
            <a:ext cx="8329642" cy="3768733"/>
          </a:xfrm>
        </p:spPr>
        <p:txBody>
          <a:bodyPr>
            <a:normAutofit fontScale="85000" lnSpcReduction="20000"/>
          </a:bodyPr>
          <a:lstStyle/>
          <a:p>
            <a:pPr>
              <a:lnSpc>
                <a:spcPct val="80000"/>
              </a:lnSpc>
              <a:buClr>
                <a:schemeClr val="folHlink"/>
              </a:buClr>
              <a:buSzPct val="60000"/>
              <a:buNone/>
            </a:pPr>
            <a:r>
              <a:rPr lang="bg-BG" dirty="0" smtClean="0"/>
              <a:t>“</a:t>
            </a:r>
            <a:r>
              <a:rPr lang="sr-Latn-CS" dirty="0" smtClean="0"/>
              <a:t>Piko</a:t>
            </a:r>
            <a:r>
              <a:rPr lang="bg-BG" dirty="0" smtClean="0"/>
              <a:t>” </a:t>
            </a:r>
            <a:r>
              <a:rPr lang="sr-Latn-CS" dirty="0" smtClean="0"/>
              <a:t>OOD</a:t>
            </a:r>
            <a:r>
              <a:rPr lang="bg-BG" dirty="0" smtClean="0"/>
              <a:t>, </a:t>
            </a:r>
            <a:r>
              <a:rPr lang="sr-Latn-CS" dirty="0" smtClean="0"/>
              <a:t>gr</a:t>
            </a:r>
            <a:r>
              <a:rPr lang="bg-BG" dirty="0" smtClean="0"/>
              <a:t>. </a:t>
            </a:r>
            <a:r>
              <a:rPr lang="sr-Latn-CS" dirty="0" smtClean="0"/>
              <a:t>Gabrovo</a:t>
            </a:r>
            <a:r>
              <a:rPr lang="en-US" dirty="0" smtClean="0"/>
              <a:t>. </a:t>
            </a:r>
            <a:r>
              <a:rPr lang="sr-Latn-CS" dirty="0" smtClean="0"/>
              <a:t>Ing. Koljo Kolev - Upravnik</a:t>
            </a:r>
            <a:endParaRPr lang="bg-BG" dirty="0" smtClean="0"/>
          </a:p>
          <a:p>
            <a:pPr>
              <a:lnSpc>
                <a:spcPct val="80000"/>
              </a:lnSpc>
              <a:buClr>
                <a:schemeClr val="folHlink"/>
              </a:buClr>
              <a:buSzPct val="60000"/>
              <a:buNone/>
            </a:pPr>
            <a:r>
              <a:rPr lang="sr-Latn-CS" dirty="0" smtClean="0"/>
              <a:t>Uslovi za puštanje preduzeća u eksploataciju  - Naredba 9/</a:t>
            </a:r>
            <a:r>
              <a:rPr lang="bg-BG" dirty="0" smtClean="0"/>
              <a:t>22.06.05 </a:t>
            </a:r>
            <a:r>
              <a:rPr lang="sr-Latn-CS" dirty="0" smtClean="0"/>
              <a:t>o uslovima i načinu odobravanja i registracije preduzeća za preradu voska i proizvodnju satnih osnova, kao i preduzeća za proizvodnju i promet medom i pčelinjim proizvodima</a:t>
            </a:r>
            <a:endParaRPr lang="bg-BG" dirty="0" smtClean="0"/>
          </a:p>
          <a:p>
            <a:pPr>
              <a:lnSpc>
                <a:spcPct val="80000"/>
              </a:lnSpc>
              <a:buClr>
                <a:schemeClr val="folHlink"/>
              </a:buClr>
              <a:buSzPct val="60000"/>
              <a:buNone/>
            </a:pPr>
            <a:r>
              <a:rPr lang="bg-BG" dirty="0" smtClean="0"/>
              <a:t>- </a:t>
            </a:r>
            <a:r>
              <a:rPr lang="sr-Latn-CS" dirty="0" smtClean="0"/>
              <a:t>Dobra proizvođačka praksa</a:t>
            </a:r>
            <a:endParaRPr lang="bg-BG" dirty="0" smtClean="0"/>
          </a:p>
          <a:p>
            <a:pPr>
              <a:lnSpc>
                <a:spcPct val="80000"/>
              </a:lnSpc>
              <a:buClr>
                <a:schemeClr val="folHlink"/>
              </a:buClr>
              <a:buSzPct val="60000"/>
              <a:buFontTx/>
              <a:buChar char="-"/>
            </a:pPr>
            <a:r>
              <a:rPr lang="sr-Latn-CS" dirty="0" smtClean="0"/>
              <a:t>Elaboracija i uvođenje principa i prakse </a:t>
            </a:r>
            <a:r>
              <a:rPr lang="bg-BG" dirty="0" smtClean="0"/>
              <a:t>НАССР /</a:t>
            </a:r>
            <a:r>
              <a:rPr lang="sr-Latn-CS" dirty="0" smtClean="0"/>
              <a:t>hasap</a:t>
            </a:r>
            <a:r>
              <a:rPr lang="bg-BG" dirty="0" smtClean="0"/>
              <a:t>/</a:t>
            </a:r>
            <a:endParaRPr lang="bg-BG" dirty="0" smtClean="0"/>
          </a:p>
          <a:p>
            <a:pPr>
              <a:lnSpc>
                <a:spcPct val="80000"/>
              </a:lnSpc>
              <a:buClr>
                <a:schemeClr val="folHlink"/>
              </a:buClr>
              <a:buSzPct val="60000"/>
              <a:buFontTx/>
              <a:buChar char="-"/>
            </a:pPr>
            <a:r>
              <a:rPr lang="sr-Latn-CS" dirty="0" smtClean="0"/>
              <a:t>Sertifikacija preduzeća kao prerađivača organske proizvodnje</a:t>
            </a:r>
            <a:endParaRPr lang="bg-BG" dirty="0" smtClean="0"/>
          </a:p>
          <a:p>
            <a:pPr>
              <a:lnSpc>
                <a:spcPct val="80000"/>
              </a:lnSpc>
              <a:buClr>
                <a:schemeClr val="folHlink"/>
              </a:buClr>
              <a:buSzPct val="60000"/>
              <a:buFontTx/>
              <a:buChar char="-"/>
            </a:pPr>
            <a:r>
              <a:rPr lang="sr-Latn-CS" dirty="0" smtClean="0"/>
              <a:t>Kontrola pri praćenju svake serije od strane sertifikujuće agencije i BABH (Bugarska agencija za bezopasnost proizvoda)</a:t>
            </a:r>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6"/>
          <p:cNvSpPr txBox="1">
            <a:spLocks noChangeArrowheads="1"/>
          </p:cNvSpPr>
          <p:nvPr/>
        </p:nvSpPr>
        <p:spPr>
          <a:xfrm>
            <a:off x="571472" y="1428736"/>
            <a:ext cx="77724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000" b="1" i="0" u="none" strike="noStrike" kern="1200" cap="none" spc="0" normalizeH="0" baseline="0" noProof="0" dirty="0" smtClean="0">
                <a:ln>
                  <a:noFill/>
                </a:ln>
                <a:solidFill>
                  <a:schemeClr val="tx1"/>
                </a:solidFill>
                <a:effectLst/>
                <a:uLnTx/>
                <a:uFillTx/>
                <a:latin typeface="+mj-lt"/>
                <a:ea typeface="+mj-ea"/>
                <a:cs typeface="+mj-cs"/>
              </a:rPr>
              <a:t>Prerađivači</a:t>
            </a:r>
            <a:r>
              <a:rPr kumimoji="0" lang="bg-BG" sz="4000" b="1" i="0" u="none" strike="noStrike" kern="1200" cap="none" spc="0" normalizeH="0" baseline="0" noProof="0" dirty="0" smtClean="0">
                <a:ln>
                  <a:noFill/>
                </a:ln>
                <a:solidFill>
                  <a:schemeClr val="tx1"/>
                </a:solidFill>
                <a:effectLst/>
                <a:uLnTx/>
                <a:uFillTx/>
                <a:latin typeface="+mj-lt"/>
                <a:ea typeface="+mj-ea"/>
                <a:cs typeface="+mj-cs"/>
              </a:rPr>
              <a:t>...</a:t>
            </a:r>
            <a:endParaRPr kumimoji="0" lang="en-GB" sz="40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714348" y="2500306"/>
            <a:ext cx="7972452" cy="3625857"/>
          </a:xfrm>
        </p:spPr>
        <p:txBody>
          <a:bodyPr>
            <a:normAutofit/>
          </a:bodyPr>
          <a:lstStyle/>
          <a:p>
            <a:r>
              <a:rPr lang="sr-Latn-CS" dirty="0" smtClean="0"/>
              <a:t>Veterinarsko-sanitarni i higijenski uslovi pri dobijanju i primarnoj obradi meda i drugih pčelinjih proizvoda</a:t>
            </a:r>
            <a:r>
              <a:rPr lang="bg-BG" dirty="0" smtClean="0"/>
              <a:t>.</a:t>
            </a:r>
            <a:endParaRPr lang="bg-BG" dirty="0" smtClean="0"/>
          </a:p>
          <a:p>
            <a:r>
              <a:rPr lang="sr-Latn-CS" dirty="0" smtClean="0"/>
              <a:t>Uslovi za preduzeća: projektovanje, izrada i instalacija na način koji obezbeđuje postojanje dveju zona – proizvodne i </a:t>
            </a:r>
            <a:r>
              <a:rPr lang="bg-BG" dirty="0" smtClean="0"/>
              <a:t> </a:t>
            </a:r>
            <a:r>
              <a:rPr lang="sr-Latn-CS" dirty="0" smtClean="0"/>
              <a:t>uslužne</a:t>
            </a:r>
            <a:r>
              <a:rPr lang="bg-BG" dirty="0" smtClean="0"/>
              <a:t>.</a:t>
            </a:r>
            <a:endParaRPr lang="bg-BG"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785786" y="1428736"/>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0" i="0" u="none" strike="noStrike" kern="1200" cap="none" spc="0" normalizeH="0" baseline="0" noProof="0" dirty="0" smtClean="0">
                <a:ln>
                  <a:noFill/>
                </a:ln>
                <a:solidFill>
                  <a:schemeClr val="tx1"/>
                </a:solidFill>
                <a:effectLst/>
                <a:uLnTx/>
                <a:uFillTx/>
                <a:latin typeface="+mj-lt"/>
                <a:ea typeface="+mj-ea"/>
                <a:cs typeface="+mj-cs"/>
              </a:rPr>
              <a:t>Uslovi prema Naredbi </a:t>
            </a:r>
            <a:r>
              <a:rPr kumimoji="0" lang="bg-BG" sz="4400" b="0" i="0" u="none" strike="noStrike" kern="1200" cap="none" spc="0" normalizeH="0" baseline="0" noProof="0" dirty="0" smtClean="0">
                <a:ln>
                  <a:noFill/>
                </a:ln>
                <a:solidFill>
                  <a:schemeClr val="tx1"/>
                </a:solidFill>
                <a:effectLst/>
                <a:uLnTx/>
                <a:uFillTx/>
                <a:latin typeface="+mj-lt"/>
                <a:ea typeface="+mj-ea"/>
                <a:cs typeface="+mj-cs"/>
              </a:rPr>
              <a:t>9</a:t>
            </a:r>
            <a:endParaRPr kumimoji="0" lang="bg-BG"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571472" y="2428868"/>
            <a:ext cx="8115328" cy="4071966"/>
          </a:xfrm>
        </p:spPr>
        <p:txBody>
          <a:bodyPr>
            <a:normAutofit/>
          </a:bodyPr>
          <a:lstStyle/>
          <a:p>
            <a:r>
              <a:rPr lang="sr-Latn-CS" dirty="0" smtClean="0"/>
              <a:t>Vlasnik firme pakuje konvencionalan med u mala plastična pakovanja – od </a:t>
            </a:r>
            <a:r>
              <a:rPr lang="bg-BG" dirty="0" smtClean="0"/>
              <a:t>2000</a:t>
            </a:r>
            <a:r>
              <a:rPr lang="sr-Latn-CS" dirty="0" smtClean="0"/>
              <a:t>.</a:t>
            </a:r>
            <a:r>
              <a:rPr lang="bg-BG" dirty="0" smtClean="0"/>
              <a:t> </a:t>
            </a:r>
            <a:r>
              <a:rPr lang="sr-Latn-CS" dirty="0" smtClean="0"/>
              <a:t>g</a:t>
            </a:r>
            <a:r>
              <a:rPr lang="bg-BG" dirty="0" smtClean="0"/>
              <a:t>.</a:t>
            </a:r>
            <a:endParaRPr lang="bg-BG" dirty="0" smtClean="0"/>
          </a:p>
          <a:p>
            <a:r>
              <a:rPr lang="sr-Latn-CS" dirty="0" smtClean="0"/>
              <a:t>Početkom </a:t>
            </a:r>
            <a:r>
              <a:rPr lang="bg-BG" dirty="0" smtClean="0"/>
              <a:t>2006</a:t>
            </a:r>
            <a:r>
              <a:rPr lang="sr-Latn-CS" dirty="0" smtClean="0"/>
              <a:t>.g. Na inicijativu i uz pomoć FBZ “Bioselena” preduzeće se sertifikuje i za pakovanje organskog meda u staklene tegle</a:t>
            </a:r>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6"/>
          <p:cNvSpPr txBox="1">
            <a:spLocks noChangeArrowheads="1"/>
          </p:cNvSpPr>
          <p:nvPr/>
        </p:nvSpPr>
        <p:spPr>
          <a:xfrm>
            <a:off x="857224" y="1571612"/>
            <a:ext cx="7154863" cy="677863"/>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000" b="1" i="0" u="none" strike="noStrike" kern="1200" cap="none" spc="0" normalizeH="0" baseline="0" noProof="0" dirty="0" smtClean="0">
                <a:ln>
                  <a:noFill/>
                </a:ln>
                <a:solidFill>
                  <a:schemeClr val="tx1"/>
                </a:solidFill>
                <a:effectLst/>
                <a:uLnTx/>
                <a:uFillTx/>
                <a:latin typeface="+mj-lt"/>
                <a:ea typeface="+mj-ea"/>
                <a:cs typeface="+mj-cs"/>
              </a:rPr>
              <a:t>Istorija</a:t>
            </a:r>
            <a:endParaRPr kumimoji="0" lang="en-GB" sz="40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1142976" y="3071810"/>
            <a:ext cx="7000924" cy="3411543"/>
          </a:xfrm>
        </p:spPr>
        <p:txBody>
          <a:bodyPr>
            <a:normAutofit fontScale="55000" lnSpcReduction="20000"/>
          </a:bodyPr>
          <a:lstStyle/>
          <a:p>
            <a:pPr algn="ctr">
              <a:lnSpc>
                <a:spcPct val="80000"/>
              </a:lnSpc>
              <a:buNone/>
            </a:pPr>
            <a:r>
              <a:rPr lang="sr-Latn-CS" dirty="0" smtClean="0"/>
              <a:t>DEO</a:t>
            </a:r>
            <a:r>
              <a:rPr lang="bg-BG" dirty="0" smtClean="0"/>
              <a:t>IV</a:t>
            </a:r>
            <a:r>
              <a:rPr lang="en-US" dirty="0" smtClean="0"/>
              <a:t>; </a:t>
            </a:r>
            <a:r>
              <a:rPr lang="sr-Latn-CS" b="1" dirty="0" smtClean="0"/>
              <a:t>ETIKETIRANJE</a:t>
            </a:r>
            <a:r>
              <a:rPr lang="en-US" b="1" dirty="0" smtClean="0"/>
              <a:t>; </a:t>
            </a:r>
            <a:r>
              <a:rPr lang="sr-Latn-CS" b="1" i="1" dirty="0" smtClean="0"/>
              <a:t>Član</a:t>
            </a:r>
            <a:r>
              <a:rPr lang="bg-BG" i="1" dirty="0" smtClean="0"/>
              <a:t> </a:t>
            </a:r>
            <a:r>
              <a:rPr lang="bg-BG" i="1" dirty="0" smtClean="0"/>
              <a:t>23</a:t>
            </a:r>
          </a:p>
          <a:p>
            <a:pPr algn="ctr">
              <a:lnSpc>
                <a:spcPct val="80000"/>
              </a:lnSpc>
              <a:buNone/>
            </a:pPr>
            <a:r>
              <a:rPr lang="sr-Latn-CS" b="1" dirty="0" smtClean="0"/>
              <a:t>Korišćenje termina vezanih za organsku proizvodnju</a:t>
            </a:r>
            <a:endParaRPr lang="bg-BG" b="1" dirty="0" smtClean="0"/>
          </a:p>
          <a:p>
            <a:pPr>
              <a:lnSpc>
                <a:spcPct val="80000"/>
              </a:lnSpc>
              <a:buNone/>
            </a:pPr>
            <a:r>
              <a:rPr lang="bg-BG" dirty="0" smtClean="0"/>
              <a:t>1. </a:t>
            </a:r>
            <a:r>
              <a:rPr lang="sr-Latn-CS" dirty="0" smtClean="0"/>
              <a:t>U smislu postojeće regulative smatra  se da jedan proizvod  sadrži termine za organske metode proizvodnje, ako su prilikom etiketiranja, reklamnih  materijala ili trgovačkih dokumenata  proizvod, njegovi sastavni delovi ili sirovina označeni terminima, koji ukazuju kupcu da je proizvod, njegovi delovi ili sirovina dobijen u skladu sa odredbama  postojećeg propisa. </a:t>
            </a:r>
            <a:endParaRPr lang="bg-BG" dirty="0" smtClean="0"/>
          </a:p>
          <a:p>
            <a:pPr algn="ctr">
              <a:lnSpc>
                <a:spcPct val="80000"/>
              </a:lnSpc>
              <a:buNone/>
            </a:pPr>
            <a:r>
              <a:rPr lang="sr-Latn-CS" b="1" i="1" dirty="0" smtClean="0"/>
              <a:t>Član</a:t>
            </a:r>
            <a:r>
              <a:rPr lang="bg-BG" b="1" i="1" dirty="0" smtClean="0"/>
              <a:t> </a:t>
            </a:r>
            <a:r>
              <a:rPr lang="bg-BG" b="1" i="1" dirty="0" smtClean="0"/>
              <a:t>24</a:t>
            </a:r>
            <a:r>
              <a:rPr lang="en-US" b="1" i="1" dirty="0" smtClean="0"/>
              <a:t>; </a:t>
            </a:r>
            <a:r>
              <a:rPr lang="sr-Latn-CS" b="1" i="1" dirty="0" smtClean="0"/>
              <a:t>Obavezno obeležavanje</a:t>
            </a:r>
            <a:endParaRPr lang="bg-BG" b="1" dirty="0" smtClean="0"/>
          </a:p>
          <a:p>
            <a:pPr>
              <a:lnSpc>
                <a:spcPct val="80000"/>
              </a:lnSpc>
              <a:buNone/>
            </a:pPr>
            <a:r>
              <a:rPr lang="bg-BG" dirty="0" smtClean="0"/>
              <a:t>1. </a:t>
            </a:r>
            <a:r>
              <a:rPr lang="sr-Latn-CS" dirty="0" smtClean="0"/>
              <a:t> Kada se koriste termini u skladu sa članom 23, paragraf  1:</a:t>
            </a:r>
            <a:endParaRPr lang="bg-BG" dirty="0" smtClean="0"/>
          </a:p>
          <a:p>
            <a:pPr>
              <a:lnSpc>
                <a:spcPct val="80000"/>
              </a:lnSpc>
              <a:buNone/>
            </a:pPr>
            <a:r>
              <a:rPr lang="bg-BG" dirty="0" smtClean="0"/>
              <a:t>а) </a:t>
            </a:r>
            <a:r>
              <a:rPr lang="sr-Latn-CS" dirty="0" smtClean="0"/>
              <a:t> Na etiketi se takođe ispisuje kodni broj, pomenut u članu 27, paragraf 10 , nadzornog ili kontrolnog organa, koji kontrolišu operatera koji izvršava najbližu  po vremenu aktivnost za vreme proizvodnje ili obrade;</a:t>
            </a:r>
          </a:p>
          <a:p>
            <a:pPr>
              <a:lnSpc>
                <a:spcPct val="80000"/>
              </a:lnSpc>
              <a:buNone/>
            </a:pPr>
            <a:endParaRPr lang="sr-Latn-CS" dirty="0" smtClean="0"/>
          </a:p>
          <a:p>
            <a:pPr>
              <a:lnSpc>
                <a:spcPct val="80000"/>
              </a:lnSpc>
              <a:buNone/>
            </a:pPr>
            <a:r>
              <a:rPr lang="bg-BG" dirty="0" smtClean="0"/>
              <a:t>б</a:t>
            </a:r>
            <a:r>
              <a:rPr lang="bg-BG" dirty="0" smtClean="0"/>
              <a:t>) </a:t>
            </a:r>
            <a:r>
              <a:rPr lang="sr-Latn-CS" dirty="0" smtClean="0"/>
              <a:t>Na pakovanju se takođe obeležava znak Zajednice, pomenut u članu 25, paragraf 1 u vezi pakovanija namirnica;</a:t>
            </a:r>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714348" y="1571612"/>
            <a:ext cx="7793037" cy="1143000"/>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sr-Latn-CS" sz="2400" dirty="0" smtClean="0">
                <a:latin typeface="+mj-lt"/>
                <a:ea typeface="+mj-ea"/>
                <a:cs typeface="+mj-cs"/>
              </a:rPr>
              <a:t>Uredba </a:t>
            </a:r>
            <a:r>
              <a:rPr kumimoji="0" lang="bg-BG" sz="2400" b="0" i="0" u="none" strike="noStrike" kern="1200" cap="none" spc="0" normalizeH="0" baseline="0" noProof="0" dirty="0" smtClean="0">
                <a:ln>
                  <a:noFill/>
                </a:ln>
                <a:solidFill>
                  <a:schemeClr val="tx1"/>
                </a:solidFill>
                <a:effectLst/>
                <a:uLnTx/>
                <a:uFillTx/>
                <a:latin typeface="+mj-lt"/>
                <a:ea typeface="+mj-ea"/>
                <a:cs typeface="+mj-cs"/>
              </a:rPr>
              <a:t> </a:t>
            </a:r>
            <a:r>
              <a:rPr kumimoji="0" lang="sr-Latn-CS" sz="2400" b="0" i="0" u="none" strike="noStrike" kern="1200" cap="none" spc="0" normalizeH="0" baseline="0" noProof="0" dirty="0" smtClean="0">
                <a:ln>
                  <a:noFill/>
                </a:ln>
                <a:solidFill>
                  <a:schemeClr val="tx1"/>
                </a:solidFill>
                <a:effectLst/>
                <a:uLnTx/>
                <a:uFillTx/>
                <a:latin typeface="+mj-lt"/>
                <a:ea typeface="+mj-ea"/>
                <a:cs typeface="+mj-cs"/>
              </a:rPr>
              <a:t>Saveta </a:t>
            </a:r>
            <a:r>
              <a:rPr kumimoji="0" lang="bg-BG" sz="2400" b="0" i="0" u="none" strike="noStrike" kern="1200" cap="none" spc="0" normalizeH="0" baseline="0" noProof="0" dirty="0" smtClean="0">
                <a:ln>
                  <a:noFill/>
                </a:ln>
                <a:solidFill>
                  <a:schemeClr val="tx1"/>
                </a:solidFill>
                <a:effectLst/>
                <a:uLnTx/>
                <a:uFillTx/>
                <a:latin typeface="+mj-lt"/>
                <a:ea typeface="+mj-ea"/>
                <a:cs typeface="+mj-cs"/>
              </a:rPr>
              <a:t>(Е</a:t>
            </a:r>
            <a:r>
              <a:rPr lang="sr-Latn-CS" sz="2400" dirty="0" smtClean="0">
                <a:latin typeface="+mj-lt"/>
                <a:ea typeface="+mj-ea"/>
                <a:cs typeface="+mj-cs"/>
              </a:rPr>
              <a:t>U</a:t>
            </a:r>
            <a:r>
              <a:rPr kumimoji="0" lang="bg-BG" sz="2400" b="0" i="0" u="none" strike="noStrike" kern="1200" cap="none" spc="0" normalizeH="0" baseline="0" noProof="0" dirty="0" smtClean="0">
                <a:ln>
                  <a:noFill/>
                </a:ln>
                <a:solidFill>
                  <a:schemeClr val="tx1"/>
                </a:solidFill>
                <a:effectLst/>
                <a:uLnTx/>
                <a:uFillTx/>
                <a:latin typeface="+mj-lt"/>
                <a:ea typeface="+mj-ea"/>
                <a:cs typeface="+mj-cs"/>
              </a:rPr>
              <a:t>) </a:t>
            </a:r>
            <a:r>
              <a:rPr kumimoji="0" lang="sr-Latn-CS" sz="2400" b="0" i="0" u="none" strike="noStrike" kern="1200" cap="none" spc="0" normalizeH="0" baseline="0" noProof="0" dirty="0" smtClean="0">
                <a:ln>
                  <a:noFill/>
                </a:ln>
                <a:solidFill>
                  <a:schemeClr val="tx1"/>
                </a:solidFill>
                <a:effectLst/>
                <a:uLnTx/>
                <a:uFillTx/>
                <a:latin typeface="+mj-lt"/>
                <a:ea typeface="+mj-ea"/>
                <a:cs typeface="+mj-cs"/>
              </a:rPr>
              <a:t>Br. </a:t>
            </a:r>
            <a:r>
              <a:rPr kumimoji="0" lang="bg-BG" sz="2400" b="0" i="0" u="none" strike="noStrike" kern="1200" cap="none" spc="0" normalizeH="0" baseline="0" noProof="0" dirty="0" smtClean="0">
                <a:ln>
                  <a:noFill/>
                </a:ln>
                <a:solidFill>
                  <a:schemeClr val="tx1"/>
                </a:solidFill>
                <a:effectLst/>
                <a:uLnTx/>
                <a:uFillTx/>
                <a:latin typeface="+mj-lt"/>
                <a:ea typeface="+mj-ea"/>
                <a:cs typeface="+mj-cs"/>
              </a:rPr>
              <a:t>834/2007 </a:t>
            </a:r>
            <a:r>
              <a:rPr kumimoji="0" lang="sr-Latn-CS" sz="2400" b="0" i="0" u="none" strike="noStrike" kern="1200" cap="none" spc="0" normalizeH="0" baseline="0" noProof="0" dirty="0" smtClean="0">
                <a:ln>
                  <a:noFill/>
                </a:ln>
                <a:solidFill>
                  <a:schemeClr val="tx1"/>
                </a:solidFill>
                <a:effectLst/>
                <a:uLnTx/>
                <a:uFillTx/>
                <a:latin typeface="+mj-lt"/>
                <a:ea typeface="+mj-ea"/>
                <a:cs typeface="+mj-cs"/>
              </a:rPr>
              <a:t>od </a:t>
            </a:r>
            <a:r>
              <a:rPr kumimoji="0" lang="bg-BG" sz="2400" b="0" i="0" u="none" strike="noStrike" kern="1200" cap="none" spc="0" normalizeH="0" baseline="0" noProof="0" dirty="0" smtClean="0">
                <a:ln>
                  <a:noFill/>
                </a:ln>
                <a:solidFill>
                  <a:schemeClr val="tx1"/>
                </a:solidFill>
                <a:effectLst/>
                <a:uLnTx/>
                <a:uFillTx/>
                <a:latin typeface="+mj-lt"/>
                <a:ea typeface="+mj-ea"/>
                <a:cs typeface="+mj-cs"/>
              </a:rPr>
              <a:t>28.06.07 </a:t>
            </a:r>
            <a:r>
              <a:rPr kumimoji="0" lang="sr-Latn-CS" sz="2400" b="0" i="0" u="none" strike="noStrike" kern="1200" cap="none" spc="0" normalizeH="0" baseline="0" noProof="0" dirty="0" smtClean="0">
                <a:ln>
                  <a:noFill/>
                </a:ln>
                <a:solidFill>
                  <a:schemeClr val="tx1"/>
                </a:solidFill>
                <a:effectLst/>
                <a:uLnTx/>
                <a:uFillTx/>
                <a:latin typeface="+mj-lt"/>
                <a:ea typeface="+mj-ea"/>
                <a:cs typeface="+mj-cs"/>
              </a:rPr>
              <a:t> za</a:t>
            </a:r>
            <a:r>
              <a:rPr kumimoji="0" lang="sr-Latn-CS" sz="2400" b="0" i="0" u="none" strike="noStrike" kern="1200" cap="none" spc="0" normalizeH="0" noProof="0" dirty="0" smtClean="0">
                <a:ln>
                  <a:noFill/>
                </a:ln>
                <a:solidFill>
                  <a:schemeClr val="tx1"/>
                </a:solidFill>
                <a:effectLst/>
                <a:uLnTx/>
                <a:uFillTx/>
                <a:latin typeface="+mj-lt"/>
                <a:ea typeface="+mj-ea"/>
                <a:cs typeface="+mj-cs"/>
              </a:rPr>
              <a:t> organsku proizvodnju i etiketiranje organskih proizvoda i opoziv Uredbe (EIO) Br. </a:t>
            </a:r>
            <a:r>
              <a:rPr kumimoji="0" lang="bg-BG" sz="2400" b="0" i="0" u="none" strike="noStrike" kern="1200" cap="none" spc="0" normalizeH="0" baseline="0" noProof="0" dirty="0" smtClean="0">
                <a:ln>
                  <a:noFill/>
                </a:ln>
                <a:solidFill>
                  <a:schemeClr val="tx1"/>
                </a:solidFill>
                <a:effectLst/>
                <a:uLnTx/>
                <a:uFillTx/>
                <a:latin typeface="+mj-lt"/>
                <a:ea typeface="+mj-ea"/>
                <a:cs typeface="+mj-cs"/>
              </a:rPr>
              <a:t>2092/91</a:t>
            </a:r>
            <a:endParaRPr kumimoji="0" lang="bg-BG" sz="2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457200" y="1600201"/>
            <a:ext cx="8329642" cy="2971808"/>
          </a:xfrm>
        </p:spPr>
        <p:txBody>
          <a:bodyPr>
            <a:normAutofit fontScale="77500" lnSpcReduction="20000"/>
          </a:bodyPr>
          <a:lstStyle/>
          <a:p>
            <a:pPr>
              <a:buNone/>
            </a:pPr>
            <a:r>
              <a:rPr lang="sr-Latn-CS" sz="3600" b="1" dirty="0" smtClean="0"/>
              <a:t>Oznake organske proizvodnje</a:t>
            </a:r>
            <a:endParaRPr lang="bg-BG" sz="3600" dirty="0" smtClean="0"/>
          </a:p>
          <a:p>
            <a:pPr>
              <a:buNone/>
            </a:pPr>
            <a:r>
              <a:rPr lang="sr-Latn-CS" i="1" dirty="0" smtClean="0"/>
              <a:t>Član</a:t>
            </a:r>
            <a:r>
              <a:rPr lang="bg-BG" i="1" dirty="0" smtClean="0"/>
              <a:t>25</a:t>
            </a:r>
            <a:r>
              <a:rPr lang="en-US" i="1" dirty="0" smtClean="0"/>
              <a:t>;  </a:t>
            </a:r>
            <a:r>
              <a:rPr lang="bg-BG" dirty="0" smtClean="0"/>
              <a:t>1. </a:t>
            </a:r>
            <a:r>
              <a:rPr lang="sr-Latn-CS" dirty="0" smtClean="0"/>
              <a:t>Znak Zajednice organske proizvodnje može da se koristi prilikom etiketiranja, predstavljanja i reklamiranja proizvoda, koji odgovaraju uslovima predviđenim postojećim propisima</a:t>
            </a:r>
            <a:r>
              <a:rPr lang="bg-BG" dirty="0" smtClean="0"/>
              <a:t>.</a:t>
            </a:r>
            <a:endParaRPr lang="bg-BG" dirty="0" smtClean="0"/>
          </a:p>
          <a:p>
            <a:pPr>
              <a:buNone/>
            </a:pPr>
            <a:r>
              <a:rPr lang="sr-Latn-CS" sz="3600" dirty="0" smtClean="0"/>
              <a:t>U okviru EU, proizvodnja i plasman organskih proizvoda sa logom i etiketom organske proizvodnje  je striktno regulisano</a:t>
            </a:r>
            <a:endParaRPr lang="bg-BG" sz="3600"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a:stretch>
            <a:fillRect/>
          </a:stretch>
        </p:blipFill>
        <p:spPr bwMode="auto">
          <a:xfrm>
            <a:off x="1643042" y="4572008"/>
            <a:ext cx="2017711" cy="20119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EU_Organic_Logo_Colour_OuterLine_rgb"/>
          <p:cNvPicPr>
            <a:picLocks noChangeAspect="1" noChangeArrowheads="1"/>
          </p:cNvPicPr>
          <p:nvPr/>
        </p:nvPicPr>
        <p:blipFill>
          <a:blip r:embed="rId4"/>
          <a:srcRect/>
          <a:stretch>
            <a:fillRect/>
          </a:stretch>
        </p:blipFill>
        <p:spPr bwMode="auto">
          <a:xfrm>
            <a:off x="5143504" y="4357694"/>
            <a:ext cx="3287712" cy="21907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1000100" y="1357298"/>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000" b="0" i="0" u="none" strike="noStrike" kern="1200" cap="none" spc="0" normalizeH="0" baseline="0" noProof="0" dirty="0" smtClean="0">
                <a:ln>
                  <a:noFill/>
                </a:ln>
                <a:solidFill>
                  <a:schemeClr val="tx1"/>
                </a:solidFill>
                <a:effectLst/>
                <a:uLnTx/>
                <a:uFillTx/>
                <a:latin typeface="+mj-lt"/>
                <a:ea typeface="+mj-ea"/>
                <a:cs typeface="+mj-cs"/>
              </a:rPr>
              <a:t>Etiketiranje</a:t>
            </a:r>
            <a:r>
              <a:rPr kumimoji="0" lang="sr-Latn-CS" sz="4000" b="0" i="0" u="none" strike="noStrike" kern="1200" cap="none" spc="0" normalizeH="0" noProof="0" dirty="0" smtClean="0">
                <a:ln>
                  <a:noFill/>
                </a:ln>
                <a:solidFill>
                  <a:schemeClr val="tx1"/>
                </a:solidFill>
                <a:effectLst/>
                <a:uLnTx/>
                <a:uFillTx/>
                <a:latin typeface="+mj-lt"/>
                <a:ea typeface="+mj-ea"/>
                <a:cs typeface="+mj-cs"/>
              </a:rPr>
              <a:t> organskog meda</a:t>
            </a:r>
            <a:endParaRPr kumimoji="0" lang="bg-BG" sz="40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6" name="Picture 4" descr="Etiketi med"/>
          <p:cNvPicPr>
            <a:picLocks noGrp="1" noChangeAspect="1" noChangeArrowheads="1"/>
          </p:cNvPicPr>
          <p:nvPr>
            <p:ph idx="1"/>
          </p:nvPr>
        </p:nvPicPr>
        <p:blipFill>
          <a:blip r:embed="rId3" cstate="print"/>
          <a:srcRect/>
          <a:stretch>
            <a:fillRect/>
          </a:stretch>
        </p:blipFill>
        <p:spPr bwMode="auto">
          <a:xfrm>
            <a:off x="1714480" y="2928934"/>
            <a:ext cx="5798392" cy="4286256"/>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1285852" y="2714620"/>
            <a:ext cx="6715172" cy="3500462"/>
          </a:xfrm>
        </p:spPr>
        <p:txBody>
          <a:bodyPr/>
          <a:lstStyle/>
          <a:p>
            <a:r>
              <a:rPr lang="sr-Latn-CS" dirty="0" smtClean="0"/>
              <a:t>Distributer - </a:t>
            </a:r>
            <a:r>
              <a:rPr lang="bg-BG" dirty="0" smtClean="0"/>
              <a:t>“</a:t>
            </a:r>
            <a:r>
              <a:rPr lang="sr-Latn-CS" dirty="0" smtClean="0"/>
              <a:t>Naš dom</a:t>
            </a:r>
            <a:r>
              <a:rPr lang="bg-BG" dirty="0" smtClean="0"/>
              <a:t>”, </a:t>
            </a:r>
            <a:r>
              <a:rPr lang="sr-Latn-CS" dirty="0" smtClean="0"/>
              <a:t>trgovački lanac </a:t>
            </a:r>
            <a:r>
              <a:rPr lang="bg-BG" dirty="0" smtClean="0"/>
              <a:t> “</a:t>
            </a:r>
            <a:r>
              <a:rPr lang="sr-Latn-CS" dirty="0" smtClean="0"/>
              <a:t>Metro</a:t>
            </a:r>
            <a:r>
              <a:rPr lang="bg-BG" dirty="0" smtClean="0"/>
              <a:t>”; </a:t>
            </a:r>
            <a:r>
              <a:rPr lang="sr-Latn-CS" dirty="0" smtClean="0"/>
              <a:t>do kraja </a:t>
            </a:r>
            <a:r>
              <a:rPr lang="bg-BG" dirty="0" smtClean="0"/>
              <a:t>2007</a:t>
            </a:r>
            <a:r>
              <a:rPr lang="sr-Latn-CS" dirty="0" smtClean="0"/>
              <a:t>.</a:t>
            </a:r>
            <a:endParaRPr lang="bg-BG" dirty="0" smtClean="0"/>
          </a:p>
          <a:p>
            <a:r>
              <a:rPr lang="bg-BG" dirty="0" smtClean="0"/>
              <a:t> </a:t>
            </a:r>
            <a:r>
              <a:rPr lang="sr-Latn-CS" dirty="0" smtClean="0"/>
              <a:t>Mreža prodavnica u Gabrovu, Trjavni, Trojanu</a:t>
            </a:r>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642910" y="1500174"/>
            <a:ext cx="81534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000" b="1" i="0" u="none" strike="noStrike" kern="1200" cap="none" spc="0" normalizeH="0" baseline="0" noProof="0" dirty="0" smtClean="0">
                <a:ln>
                  <a:noFill/>
                </a:ln>
                <a:solidFill>
                  <a:schemeClr val="tx1"/>
                </a:solidFill>
                <a:effectLst/>
                <a:uLnTx/>
                <a:uFillTx/>
                <a:latin typeface="+mj-lt"/>
                <a:ea typeface="+mj-ea"/>
                <a:cs typeface="+mj-cs"/>
              </a:rPr>
              <a:t>Tržište gotovih proizvoda</a:t>
            </a:r>
            <a:endParaRPr kumimoji="0" lang="en-GB" sz="40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571472" y="2714620"/>
            <a:ext cx="8115328" cy="3411543"/>
          </a:xfrm>
        </p:spPr>
        <p:txBody>
          <a:bodyPr>
            <a:normAutofit/>
          </a:bodyPr>
          <a:lstStyle/>
          <a:p>
            <a:r>
              <a:rPr lang="sr-Latn-CS" dirty="0" smtClean="0"/>
              <a:t>Osim u METRO-u, med je prodavan i na malim štandovima u različitim prodavnicama turističkih objekata, u Trjavni, Etaru, Božencima, Trojanu i dr. </a:t>
            </a:r>
            <a:endParaRPr lang="en-GB" dirty="0" smtClean="0"/>
          </a:p>
          <a:p>
            <a:r>
              <a:rPr lang="sr-Latn-CS" dirty="0" smtClean="0"/>
              <a:t>Prodaja nije krenula očekivanim tempom</a:t>
            </a:r>
            <a:endParaRPr lang="en-GB"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428596" y="1500174"/>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0" i="0" u="none" strike="noStrike" kern="1200" cap="none" spc="0" normalizeH="0" baseline="0" noProof="0" dirty="0" smtClean="0">
                <a:ln>
                  <a:noFill/>
                </a:ln>
                <a:solidFill>
                  <a:schemeClr val="tx1"/>
                </a:solidFill>
                <a:effectLst/>
                <a:uLnTx/>
                <a:uFillTx/>
                <a:latin typeface="+mj-lt"/>
                <a:ea typeface="+mj-ea"/>
                <a:cs typeface="+mj-cs"/>
              </a:rPr>
              <a:t>Zaključak</a:t>
            </a:r>
            <a:endParaRPr kumimoji="0" lang="en-GB"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428596" y="2643182"/>
            <a:ext cx="8329642" cy="3554419"/>
          </a:xfrm>
        </p:spPr>
        <p:txBody>
          <a:bodyPr>
            <a:normAutofit/>
          </a:bodyPr>
          <a:lstStyle/>
          <a:p>
            <a:r>
              <a:rPr lang="sr-Latn-CS" dirty="0" smtClean="0"/>
              <a:t>Nastavili smo da tražimo druga mesta za prodaju</a:t>
            </a:r>
            <a:endParaRPr lang="bg-BG" dirty="0" smtClean="0"/>
          </a:p>
          <a:p>
            <a:r>
              <a:rPr lang="sr-Latn-CS" dirty="0" smtClean="0">
                <a:solidFill>
                  <a:srgbClr val="009999"/>
                </a:solidFill>
              </a:rPr>
              <a:t>BIO </a:t>
            </a:r>
            <a:r>
              <a:rPr lang="sr-Latn-CS" dirty="0" smtClean="0"/>
              <a:t>med</a:t>
            </a:r>
            <a:r>
              <a:rPr lang="bg-BG" dirty="0" smtClean="0"/>
              <a:t> </a:t>
            </a:r>
            <a:r>
              <a:rPr lang="sr-Latn-CS" dirty="0" smtClean="0"/>
              <a:t>je prodavan u nekoliko malih prodavnica zdrave hrane i objektima “Familija”, “Frodo”, a nakon toga i “Elemag” u Sofiji</a:t>
            </a:r>
            <a:endParaRPr lang="bg-BG"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857224" y="1571612"/>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0" i="0" u="none" strike="noStrike" kern="1200" cap="none" spc="0" normalizeH="0" baseline="0" noProof="0" dirty="0" smtClean="0">
                <a:ln>
                  <a:noFill/>
                </a:ln>
                <a:solidFill>
                  <a:schemeClr val="tx1"/>
                </a:solidFill>
                <a:effectLst/>
                <a:uLnTx/>
                <a:uFillTx/>
                <a:latin typeface="+mj-lt"/>
                <a:ea typeface="+mj-ea"/>
                <a:cs typeface="+mj-cs"/>
              </a:rPr>
              <a:t>Uprkos zaključku</a:t>
            </a:r>
            <a:r>
              <a:rPr kumimoji="0" lang="bg-BG" sz="4400" b="0" i="0" u="none" strike="noStrike" kern="1200" cap="none" spc="0" normalizeH="0" baseline="0" noProof="0" dirty="0" smtClean="0">
                <a:ln>
                  <a:noFill/>
                </a:ln>
                <a:solidFill>
                  <a:schemeClr val="tx1"/>
                </a:solidFill>
                <a:effectLst/>
                <a:uLnTx/>
                <a:uFillTx/>
                <a:latin typeface="+mj-lt"/>
                <a:ea typeface="+mj-ea"/>
                <a:cs typeface="+mj-cs"/>
              </a:rPr>
              <a:t>.....</a:t>
            </a:r>
            <a:endParaRPr kumimoji="0" lang="bg-BG"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642910" y="3214686"/>
            <a:ext cx="8186766" cy="3340105"/>
          </a:xfrm>
        </p:spPr>
        <p:txBody>
          <a:bodyPr/>
          <a:lstStyle/>
          <a:p>
            <a:r>
              <a:rPr lang="sr-Latn-CS" b="1" u="sng" dirty="0" smtClean="0"/>
              <a:t>Bio Bugarska OOD Sofija </a:t>
            </a:r>
            <a:r>
              <a:rPr lang="sr-Latn-CS" dirty="0" smtClean="0"/>
              <a:t>je predložila profesionalnu distribuciju BIO loškog (organskog) meda</a:t>
            </a:r>
            <a:endParaRPr lang="bg-BG" dirty="0" smtClean="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642910" y="1643050"/>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1" i="0" u="none" strike="noStrike" kern="1200" cap="none" spc="0" normalizeH="0" baseline="0" noProof="0" dirty="0" smtClean="0">
                <a:ln>
                  <a:noFill/>
                </a:ln>
                <a:solidFill>
                  <a:schemeClr val="tx1"/>
                </a:solidFill>
                <a:effectLst/>
                <a:uLnTx/>
                <a:uFillTx/>
                <a:latin typeface="+mj-lt"/>
                <a:ea typeface="+mj-ea"/>
                <a:cs typeface="+mj-cs"/>
              </a:rPr>
              <a:t>A kasnije</a:t>
            </a:r>
            <a:r>
              <a:rPr kumimoji="0" lang="bg-BG" sz="4400" b="1" i="0" u="none" strike="noStrike" kern="1200" cap="none" spc="0" normalizeH="0" baseline="0" noProof="0" dirty="0" smtClean="0">
                <a:ln>
                  <a:noFill/>
                </a:ln>
                <a:solidFill>
                  <a:schemeClr val="tx1"/>
                </a:solidFill>
                <a:effectLst/>
                <a:uLnTx/>
                <a:uFillTx/>
                <a:latin typeface="+mj-lt"/>
                <a:ea typeface="+mj-ea"/>
                <a:cs typeface="+mj-cs"/>
              </a:rPr>
              <a:t>.....</a:t>
            </a:r>
            <a:endParaRPr kumimoji="0" lang="bg-BG" sz="44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500034" y="2928934"/>
            <a:ext cx="8186766" cy="3625857"/>
          </a:xfrm>
        </p:spPr>
        <p:txBody>
          <a:bodyPr/>
          <a:lstStyle/>
          <a:p>
            <a:r>
              <a:rPr lang="sr-Latn-CS" dirty="0" smtClean="0"/>
              <a:t>Otvorenu kampanju – bilbordi, vizuelni reklamni materijal</a:t>
            </a:r>
            <a:endParaRPr lang="bg-BG" dirty="0" smtClean="0"/>
          </a:p>
          <a:p>
            <a:r>
              <a:rPr lang="sr-Latn-CS" dirty="0" smtClean="0"/>
              <a:t>Članci u medijima</a:t>
            </a:r>
            <a:endParaRPr lang="bg-BG" dirty="0" smtClean="0"/>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642910" y="1500174"/>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sr-Latn-CS" sz="4400" b="0" i="0" u="none" strike="noStrike" kern="1200" cap="none" spc="0" normalizeH="0" baseline="0" noProof="0" dirty="0" smtClean="0">
                <a:ln>
                  <a:noFill/>
                </a:ln>
                <a:solidFill>
                  <a:schemeClr val="tx1"/>
                </a:solidFill>
                <a:effectLst/>
                <a:uLnTx/>
                <a:uFillTx/>
                <a:latin typeface="+mj-lt"/>
                <a:ea typeface="+mj-ea"/>
                <a:cs typeface="+mj-cs"/>
              </a:rPr>
              <a:t>Organizuje</a:t>
            </a:r>
            <a:r>
              <a:rPr kumimoji="0" lang="bg-BG" sz="4400" b="0" i="0" u="none" strike="noStrike" kern="1200" cap="none" spc="0" normalizeH="0" baseline="0" noProof="0" dirty="0" smtClean="0">
                <a:ln>
                  <a:noFill/>
                </a:ln>
                <a:solidFill>
                  <a:schemeClr val="tx1"/>
                </a:solidFill>
                <a:effectLst/>
                <a:uLnTx/>
                <a:uFillTx/>
                <a:latin typeface="+mj-lt"/>
                <a:ea typeface="+mj-ea"/>
                <a:cs typeface="+mj-cs"/>
              </a:rPr>
              <a:t>…</a:t>
            </a:r>
            <a:endParaRPr kumimoji="0" lang="bg-BG"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a:xfrm>
            <a:off x="500034" y="3143248"/>
            <a:ext cx="8258204" cy="3482981"/>
          </a:xfrm>
        </p:spPr>
        <p:txBody>
          <a:bodyPr/>
          <a:lstStyle/>
          <a:p>
            <a:r>
              <a:rPr lang="sr-Latn-CS" dirty="0" smtClean="0"/>
              <a:t>Prodajna mesta </a:t>
            </a:r>
            <a:r>
              <a:rPr lang="bg-BG" dirty="0" smtClean="0"/>
              <a:t>– </a:t>
            </a:r>
            <a:r>
              <a:rPr lang="bg-BG" dirty="0" smtClean="0"/>
              <a:t>30*</a:t>
            </a:r>
          </a:p>
          <a:p>
            <a:r>
              <a:rPr lang="sr-Latn-CS" dirty="0" smtClean="0"/>
              <a:t>Rast prodaje </a:t>
            </a:r>
            <a:r>
              <a:rPr lang="bg-BG" dirty="0" smtClean="0"/>
              <a:t>– </a:t>
            </a:r>
            <a:r>
              <a:rPr lang="bg-BG" dirty="0" smtClean="0"/>
              <a:t>200 %*</a:t>
            </a:r>
          </a:p>
          <a:p>
            <a:endParaRPr lang="bg-BG" dirty="0"/>
          </a:p>
        </p:txBody>
      </p:sp>
      <p:pic>
        <p:nvPicPr>
          <p:cNvPr id="4"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
        <p:nvSpPr>
          <p:cNvPr id="5" name="Rectangle 2"/>
          <p:cNvSpPr txBox="1">
            <a:spLocks noChangeArrowheads="1"/>
          </p:cNvSpPr>
          <p:nvPr/>
        </p:nvSpPr>
        <p:spPr>
          <a:xfrm>
            <a:off x="571472" y="1500174"/>
            <a:ext cx="7793037"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g-BG" sz="4400" b="0" i="0" u="none" strike="noStrike" kern="1200" cap="none" spc="0" normalizeH="0" baseline="0" noProof="0" smtClean="0">
                <a:ln>
                  <a:noFill/>
                </a:ln>
                <a:solidFill>
                  <a:schemeClr val="tx1"/>
                </a:solidFill>
                <a:effectLst/>
                <a:uLnTx/>
                <a:uFillTx/>
                <a:latin typeface="+mj-lt"/>
                <a:ea typeface="+mj-ea"/>
                <a:cs typeface="+mj-cs"/>
              </a:rPr>
              <a:t>Резултатът</a:t>
            </a:r>
            <a:endParaRPr kumimoji="0" lang="bg-BG" sz="44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643051"/>
            <a:ext cx="7772400" cy="571504"/>
          </a:xfrm>
        </p:spPr>
        <p:txBody>
          <a:bodyPr>
            <a:normAutofit fontScale="90000"/>
          </a:bodyPr>
          <a:lstStyle/>
          <a:p>
            <a:r>
              <a:rPr lang="bg-BG" sz="3600" b="1" dirty="0" smtClean="0">
                <a:latin typeface="Arial" pitchFamily="34" charset="0"/>
                <a:cs typeface="Arial" pitchFamily="34" charset="0"/>
              </a:rPr>
              <a:t/>
            </a:r>
            <a:br>
              <a:rPr lang="bg-BG" sz="3600" b="1" dirty="0" smtClean="0">
                <a:latin typeface="Arial" pitchFamily="34" charset="0"/>
                <a:cs typeface="Arial" pitchFamily="34" charset="0"/>
              </a:rPr>
            </a:br>
            <a:r>
              <a:rPr lang="bg-BG" sz="1800" i="1" dirty="0" smtClean="0"/>
              <a:t/>
            </a:r>
            <a:br>
              <a:rPr lang="bg-BG" sz="1800" i="1" dirty="0" smtClean="0"/>
            </a:br>
            <a:r>
              <a:rPr lang="bg-BG" sz="1800" dirty="0" smtClean="0"/>
              <a:t/>
            </a:r>
            <a:br>
              <a:rPr lang="bg-BG" sz="1800" dirty="0" smtClean="0"/>
            </a:br>
            <a:endParaRPr lang="bg-BG" sz="1800" dirty="0"/>
          </a:p>
        </p:txBody>
      </p:sp>
      <p:sp>
        <p:nvSpPr>
          <p:cNvPr id="3" name="Subtitle 2"/>
          <p:cNvSpPr>
            <a:spLocks noGrp="1"/>
          </p:cNvSpPr>
          <p:nvPr>
            <p:ph type="subTitle" idx="1"/>
          </p:nvPr>
        </p:nvSpPr>
        <p:spPr>
          <a:xfrm>
            <a:off x="857224" y="2500306"/>
            <a:ext cx="7715304" cy="3929090"/>
          </a:xfrm>
        </p:spPr>
        <p:txBody>
          <a:bodyPr>
            <a:noAutofit/>
          </a:bodyPr>
          <a:lstStyle/>
          <a:p>
            <a:r>
              <a:rPr lang="sr-Latn-CS" sz="3600" b="1" dirty="0" smtClean="0">
                <a:solidFill>
                  <a:schemeClr val="tx1"/>
                </a:solidFill>
                <a:latin typeface="Arial" pitchFamily="34" charset="0"/>
                <a:cs typeface="Arial" pitchFamily="34" charset="0"/>
              </a:rPr>
              <a:t>HVALA NA PAŽNJI</a:t>
            </a:r>
            <a:r>
              <a:rPr lang="bg-BG" sz="3600" b="1" dirty="0" smtClean="0">
                <a:solidFill>
                  <a:schemeClr val="tx1"/>
                </a:solidFill>
                <a:latin typeface="Arial" pitchFamily="34" charset="0"/>
                <a:cs typeface="Arial" pitchFamily="34" charset="0"/>
              </a:rPr>
              <a:t>!</a:t>
            </a:r>
            <a:endParaRPr lang="bg-BG" sz="3600" b="1" dirty="0" smtClean="0">
              <a:solidFill>
                <a:schemeClr val="tx1"/>
              </a:solidFill>
              <a:latin typeface="Arial" pitchFamily="34" charset="0"/>
              <a:cs typeface="Arial" pitchFamily="34" charset="0"/>
            </a:endParaRPr>
          </a:p>
          <a:p>
            <a:endParaRPr lang="bg-BG" sz="3600" b="1" dirty="0" smtClean="0">
              <a:solidFill>
                <a:schemeClr val="tx1"/>
              </a:solidFill>
              <a:latin typeface="Arial" pitchFamily="34" charset="0"/>
              <a:cs typeface="Arial" pitchFamily="34" charset="0"/>
            </a:endParaRPr>
          </a:p>
          <a:p>
            <a:endParaRPr lang="bg-BG" sz="3600" b="1" dirty="0" smtClean="0">
              <a:solidFill>
                <a:schemeClr val="tx1"/>
              </a:solidFill>
              <a:latin typeface="Arial" pitchFamily="34" charset="0"/>
              <a:cs typeface="Arial" pitchFamily="34" charset="0"/>
            </a:endParaRPr>
          </a:p>
          <a:p>
            <a:r>
              <a:rPr lang="en-US" sz="1400" dirty="0" smtClean="0">
                <a:solidFill>
                  <a:schemeClr val="tx1"/>
                </a:solidFill>
              </a:rPr>
              <a:t>“OVAJ DOKUMENT JE NAPRAVLJEN UZ POMOĆ EVROPSKE UNIJE KROZ PREKOGRANIČNI PROGRAM PO IPA BUGARSKA - SRBIJA CCI BR. 2007CB16IPO006. JEDINSTVENU ODGOVORNOST ZA SADRŽAJ PUBLIKACIJE IMA UDRUŽENJE „BUGARSKA U EVROPI“ I ONA NI NA KOJI NAČIN NE IZRAŽAVA ZVANIČNU POZICIJU EVROPSKE UNIJE ILI ORGANA OVLAŠĆENOG ZA UPRAVLJANJE PROGRAMOM.”</a:t>
            </a:r>
          </a:p>
          <a:p>
            <a:endParaRPr lang="bg-BG" sz="3600" dirty="0" smtClean="0">
              <a:solidFill>
                <a:schemeClr val="tx1"/>
              </a:solidFill>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0" y="0"/>
            <a:ext cx="9144000" cy="157162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TotalTime>
  <Words>716</Words>
  <Application>Microsoft Office PowerPoint</Application>
  <PresentationFormat>On-screen Show (4:3)</PresentationFormat>
  <Paragraphs>87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Projekat 2007CB16IPO006-2009-1-47 “PČELARSTVO BEZ GRANICA”   </vt:lpstr>
      <vt:lpstr>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Sasa Kostov</cp:lastModifiedBy>
  <cp:revision>34</cp:revision>
  <dcterms:created xsi:type="dcterms:W3CDTF">2011-11-11T07:34:52Z</dcterms:created>
  <dcterms:modified xsi:type="dcterms:W3CDTF">2012-02-09T21:22:09Z</dcterms:modified>
</cp:coreProperties>
</file>