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69" r:id="rId2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08.02.2012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08.02.2012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08.02.2012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08.02.2012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08.02.2012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08.02.2012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08.02.2012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08.02.2012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08.02.2012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08.02.2012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08.02.2012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83165-3835-47FB-9E89-52CDC311B7C7}" type="datetimeFigureOut">
              <a:rPr lang="bg-BG" smtClean="0"/>
              <a:pPr/>
              <a:t>08.02.2012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2000240"/>
            <a:ext cx="7772400" cy="1357323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2700" b="1" dirty="0" smtClean="0">
                <a:latin typeface="Arial" pitchFamily="34" charset="0"/>
                <a:cs typeface="Arial" pitchFamily="34" charset="0"/>
              </a:rPr>
              <a:t>Проект </a:t>
            </a: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2007</a:t>
            </a:r>
            <a:r>
              <a:rPr lang="en-US" sz="2700" b="1" dirty="0" smtClean="0">
                <a:latin typeface="Arial" pitchFamily="34" charset="0"/>
                <a:cs typeface="Arial" pitchFamily="34" charset="0"/>
              </a:rPr>
              <a:t>CB</a:t>
            </a: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16</a:t>
            </a:r>
            <a:r>
              <a:rPr lang="en-US" sz="2700" b="1" dirty="0" smtClean="0">
                <a:latin typeface="Arial" pitchFamily="34" charset="0"/>
                <a:cs typeface="Arial" pitchFamily="34" charset="0"/>
              </a:rPr>
              <a:t>IPO</a:t>
            </a: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006-2009-</a:t>
            </a:r>
            <a:r>
              <a:rPr lang="de-DE" sz="2700" b="1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-47 </a:t>
            </a:r>
            <a:br>
              <a:rPr lang="ru-RU" sz="2700" b="1" dirty="0" smtClean="0">
                <a:latin typeface="Arial" pitchFamily="34" charset="0"/>
                <a:cs typeface="Arial" pitchFamily="34" charset="0"/>
              </a:rPr>
            </a:br>
            <a:r>
              <a:rPr lang="bg-BG" sz="2700" b="1" dirty="0" smtClean="0">
                <a:latin typeface="Arial" pitchFamily="34" charset="0"/>
                <a:cs typeface="Arial" pitchFamily="34" charset="0"/>
              </a:rPr>
              <a:t>‘Пчеларство без граници’ 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86190"/>
            <a:ext cx="6400800" cy="2428892"/>
          </a:xfrm>
        </p:spPr>
        <p:txBody>
          <a:bodyPr>
            <a:normAutofit fontScale="25000" lnSpcReduction="20000"/>
          </a:bodyPr>
          <a:lstStyle/>
          <a:p>
            <a:r>
              <a:rPr lang="bg-BG" sz="8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ИЗЛОЖЕНИЕ НА ПЧЕЛНИ ПРОДУКТИ И</a:t>
            </a:r>
            <a:r>
              <a:rPr lang="en-US" sz="8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bg-BG" sz="8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bg-BG" sz="8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ПЧЕЛАРСКИ ИНВЕНТАР</a:t>
            </a:r>
            <a:endParaRPr lang="en-US" sz="8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bg-BG" sz="8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bg-BG" sz="8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Видин, 14.12.2011 – 16.12.2011</a:t>
            </a:r>
            <a:endParaRPr lang="en-US" sz="8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bg-BG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bg-BG" sz="4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Настоящият проект се съ-финансира от ЕС чрез трансграничната програма по ИПП България – Сърбия </a:t>
            </a:r>
            <a:r>
              <a:rPr lang="fi-FI" sz="4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CCI </a:t>
            </a:r>
            <a:r>
              <a:rPr lang="bg-BG" sz="4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№ 2007CB16IPO006</a:t>
            </a:r>
            <a:endParaRPr lang="bg-BG" sz="4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785926"/>
            <a:ext cx="7772400" cy="857256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rmAutofit/>
          </a:bodyPr>
          <a:lstStyle/>
          <a:p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bg-BG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00034" y="185736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Основни положения в биологичното пчеларство</a:t>
            </a: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3286123"/>
            <a:ext cx="6829444" cy="284480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Произход на пчелите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Разположение на пчелина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Пчелни кошери и пчелен восък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Хранене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Лечение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Необходими документи при сертифициране на пчелин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Контрол</a:t>
            </a:r>
            <a:endParaRPr kumimoji="0" lang="en-GB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28" y="1643050"/>
            <a:ext cx="6615130" cy="1257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bg-BG" sz="4400" dirty="0" smtClean="0"/>
              <a:t>Произход на пчелите</a:t>
            </a:r>
            <a:endParaRPr lang="bg-BG" sz="44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bg-BG" dirty="0" smtClean="0">
              <a:solidFill>
                <a:schemeClr val="tx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857224" y="2714620"/>
            <a:ext cx="728667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2200" dirty="0" err="1" smtClean="0"/>
              <a:t>При</a:t>
            </a:r>
            <a:r>
              <a:rPr lang="en-US" sz="2200" dirty="0" smtClean="0"/>
              <a:t> </a:t>
            </a:r>
            <a:r>
              <a:rPr lang="en-US" sz="2200" dirty="0" err="1" smtClean="0"/>
              <a:t>избор</a:t>
            </a:r>
            <a:r>
              <a:rPr lang="en-US" sz="2200" dirty="0" smtClean="0"/>
              <a:t> </a:t>
            </a:r>
            <a:r>
              <a:rPr lang="en-US" sz="2200" dirty="0" err="1" smtClean="0"/>
              <a:t>на</a:t>
            </a:r>
            <a:r>
              <a:rPr lang="en-US" sz="2200" dirty="0" smtClean="0"/>
              <a:t> </a:t>
            </a:r>
            <a:r>
              <a:rPr lang="en-US" sz="2200" dirty="0" err="1" smtClean="0"/>
              <a:t>породи</a:t>
            </a:r>
            <a:r>
              <a:rPr lang="en-US" sz="2200" dirty="0" smtClean="0"/>
              <a:t> </a:t>
            </a:r>
            <a:r>
              <a:rPr lang="en-US" sz="2200" dirty="0" err="1" smtClean="0"/>
              <a:t>пчели</a:t>
            </a:r>
            <a:r>
              <a:rPr lang="en-US" sz="2200" dirty="0" smtClean="0"/>
              <a:t> </a:t>
            </a:r>
            <a:r>
              <a:rPr lang="en-US" sz="2200" dirty="0" err="1" smtClean="0"/>
              <a:t>производителят</a:t>
            </a:r>
            <a:r>
              <a:rPr lang="en-US" sz="2200" dirty="0" smtClean="0"/>
              <a:t> </a:t>
            </a:r>
            <a:r>
              <a:rPr lang="en-US" sz="2200" dirty="0" err="1" smtClean="0"/>
              <a:t>взема</a:t>
            </a:r>
            <a:r>
              <a:rPr lang="en-US" sz="2200" dirty="0" smtClean="0"/>
              <a:t> </a:t>
            </a:r>
            <a:r>
              <a:rPr lang="en-US" sz="2200" dirty="0" err="1" smtClean="0"/>
              <a:t>предвид</a:t>
            </a:r>
            <a:r>
              <a:rPr lang="en-US" sz="2200" dirty="0" smtClean="0"/>
              <a:t> </a:t>
            </a:r>
            <a:r>
              <a:rPr lang="en-US" sz="2200" dirty="0" err="1" smtClean="0"/>
              <a:t>приспособяването</a:t>
            </a:r>
            <a:r>
              <a:rPr lang="en-US" sz="2200" dirty="0" smtClean="0"/>
              <a:t> </a:t>
            </a:r>
            <a:r>
              <a:rPr lang="en-US" sz="2200" dirty="0" err="1" smtClean="0"/>
              <a:t>на</a:t>
            </a:r>
            <a:r>
              <a:rPr lang="en-US" sz="2200" dirty="0" smtClean="0"/>
              <a:t> </a:t>
            </a:r>
            <a:r>
              <a:rPr lang="en-US" sz="2200" dirty="0" err="1" smtClean="0"/>
              <a:t>породата</a:t>
            </a:r>
            <a:r>
              <a:rPr lang="en-US" sz="2200" dirty="0" smtClean="0"/>
              <a:t> </a:t>
            </a:r>
            <a:r>
              <a:rPr lang="en-US" sz="2200" dirty="0" err="1" smtClean="0"/>
              <a:t>към</a:t>
            </a:r>
            <a:r>
              <a:rPr lang="en-US" sz="2200" dirty="0" smtClean="0"/>
              <a:t> </a:t>
            </a:r>
            <a:r>
              <a:rPr lang="en-US" sz="2200" dirty="0" err="1" smtClean="0"/>
              <a:t>местните</a:t>
            </a:r>
            <a:r>
              <a:rPr lang="en-US" sz="2200" dirty="0" smtClean="0"/>
              <a:t> </a:t>
            </a:r>
            <a:r>
              <a:rPr lang="en-US" sz="2200" dirty="0" err="1" smtClean="0"/>
              <a:t>условия</a:t>
            </a:r>
            <a:r>
              <a:rPr lang="en-US" sz="2200" dirty="0" smtClean="0"/>
              <a:t> , </a:t>
            </a:r>
            <a:r>
              <a:rPr lang="en-US" sz="2200" dirty="0" err="1" smtClean="0"/>
              <a:t>жизнеспособността</a:t>
            </a:r>
            <a:r>
              <a:rPr lang="en-US" sz="2200" dirty="0" smtClean="0"/>
              <a:t>  и </a:t>
            </a:r>
            <a:r>
              <a:rPr lang="en-US" sz="2200" dirty="0" err="1" smtClean="0"/>
              <a:t>устойчивостта</a:t>
            </a:r>
            <a:r>
              <a:rPr lang="en-US" sz="2200" dirty="0" smtClean="0"/>
              <a:t> </a:t>
            </a:r>
            <a:r>
              <a:rPr lang="en-US" sz="2200" dirty="0" err="1" smtClean="0"/>
              <a:t>на</a:t>
            </a:r>
            <a:r>
              <a:rPr lang="en-US" sz="2200" dirty="0" smtClean="0"/>
              <a:t> </a:t>
            </a:r>
            <a:r>
              <a:rPr lang="en-US" sz="2200" dirty="0" err="1" smtClean="0"/>
              <a:t>пчелите</a:t>
            </a:r>
            <a:r>
              <a:rPr lang="en-US" sz="2200" dirty="0" smtClean="0"/>
              <a:t> </a:t>
            </a:r>
            <a:r>
              <a:rPr lang="en-US" sz="2200" dirty="0" err="1" smtClean="0"/>
              <a:t>към</a:t>
            </a:r>
            <a:r>
              <a:rPr lang="en-US" sz="2200" dirty="0" smtClean="0"/>
              <a:t> </a:t>
            </a:r>
            <a:r>
              <a:rPr lang="en-US" sz="2200" dirty="0" err="1" smtClean="0"/>
              <a:t>болести</a:t>
            </a:r>
            <a:r>
              <a:rPr lang="en-US" sz="2200" dirty="0" smtClean="0"/>
              <a:t> и </a:t>
            </a:r>
            <a:r>
              <a:rPr lang="en-US" sz="2200" dirty="0" err="1" smtClean="0"/>
              <a:t>неприятели</a:t>
            </a:r>
            <a:r>
              <a:rPr lang="en-US" sz="2200" dirty="0" smtClean="0"/>
              <a:t> .</a:t>
            </a:r>
            <a:endParaRPr lang="bg-BG" sz="2200" dirty="0" smtClean="0"/>
          </a:p>
          <a:p>
            <a:pPr>
              <a:buFont typeface="Arial" pitchFamily="34" charset="0"/>
              <a:buChar char="•"/>
              <a:defRPr/>
            </a:pPr>
            <a:r>
              <a:rPr lang="bg-BG" sz="2200" dirty="0" smtClean="0"/>
              <a:t>П</a:t>
            </a:r>
            <a:r>
              <a:rPr lang="en-US" sz="2200" dirty="0" err="1" smtClean="0"/>
              <a:t>редпочитат</a:t>
            </a:r>
            <a:r>
              <a:rPr lang="en-US" sz="2200" dirty="0" smtClean="0"/>
              <a:t> </a:t>
            </a:r>
            <a:r>
              <a:rPr lang="bg-BG" sz="2200" dirty="0" smtClean="0"/>
              <a:t>се </a:t>
            </a:r>
            <a:r>
              <a:rPr lang="en-US" sz="2200" dirty="0" err="1" smtClean="0"/>
              <a:t>европейските</a:t>
            </a:r>
            <a:r>
              <a:rPr lang="en-US" sz="2200" dirty="0" smtClean="0"/>
              <a:t> </a:t>
            </a:r>
            <a:r>
              <a:rPr lang="en-US" sz="2200" dirty="0" err="1" smtClean="0"/>
              <a:t>породи</a:t>
            </a:r>
            <a:r>
              <a:rPr lang="en-US" sz="2200" dirty="0" smtClean="0"/>
              <a:t> </a:t>
            </a:r>
            <a:r>
              <a:rPr lang="en-US" sz="2200" dirty="0" err="1" smtClean="0"/>
              <a:t>от</a:t>
            </a:r>
            <a:r>
              <a:rPr lang="en-US" sz="2200" dirty="0" smtClean="0"/>
              <a:t> </a:t>
            </a:r>
            <a:r>
              <a:rPr lang="en-US" sz="2200" dirty="0" err="1" smtClean="0"/>
              <a:t>Apis</a:t>
            </a:r>
            <a:r>
              <a:rPr lang="en-US" sz="2200" dirty="0" smtClean="0"/>
              <a:t> </a:t>
            </a:r>
            <a:r>
              <a:rPr lang="en-US" sz="2200" dirty="0" err="1" smtClean="0"/>
              <a:t>mellifera</a:t>
            </a:r>
            <a:r>
              <a:rPr lang="en-US" sz="2200" dirty="0" smtClean="0"/>
              <a:t> и</a:t>
            </a:r>
            <a:r>
              <a:rPr lang="bg-BG" sz="2200" dirty="0" smtClean="0"/>
              <a:t> техните местни </a:t>
            </a:r>
            <a:r>
              <a:rPr lang="en-US" sz="2200" dirty="0" err="1" smtClean="0"/>
              <a:t>екотипове</a:t>
            </a:r>
            <a:r>
              <a:rPr lang="en-US" sz="2200" dirty="0" smtClean="0"/>
              <a:t>.</a:t>
            </a:r>
            <a:endParaRPr lang="bg-BG" sz="2200" dirty="0" smtClean="0"/>
          </a:p>
          <a:p>
            <a:pPr>
              <a:buFont typeface="Arial" pitchFamily="34" charset="0"/>
              <a:buChar char="•"/>
              <a:defRPr/>
            </a:pPr>
            <a:r>
              <a:rPr lang="bg-BG" sz="2200" dirty="0" smtClean="0"/>
              <a:t>Пчелните </a:t>
            </a:r>
            <a:r>
              <a:rPr lang="en-US" sz="2200" dirty="0" err="1" smtClean="0"/>
              <a:t>семейства</a:t>
            </a:r>
            <a:r>
              <a:rPr lang="en-US" sz="2200" dirty="0" smtClean="0"/>
              <a:t> </a:t>
            </a:r>
            <a:r>
              <a:rPr lang="en-US" sz="2200" dirty="0" err="1" smtClean="0"/>
              <a:t>се</a:t>
            </a:r>
            <a:r>
              <a:rPr lang="en-US" sz="2200" dirty="0" smtClean="0"/>
              <a:t> </a:t>
            </a:r>
            <a:r>
              <a:rPr lang="en-US" sz="2200" dirty="0" err="1" smtClean="0"/>
              <a:t>създават</a:t>
            </a:r>
            <a:r>
              <a:rPr lang="en-US" sz="2200" dirty="0" smtClean="0"/>
              <a:t> </a:t>
            </a:r>
            <a:r>
              <a:rPr lang="en-US" sz="2200" dirty="0" err="1" smtClean="0"/>
              <a:t>чрез</a:t>
            </a:r>
            <a:r>
              <a:rPr lang="en-US" sz="2200" dirty="0" smtClean="0"/>
              <a:t> </a:t>
            </a:r>
            <a:r>
              <a:rPr lang="en-US" sz="2200" dirty="0" err="1" smtClean="0"/>
              <a:t>размножаване</a:t>
            </a:r>
            <a:r>
              <a:rPr lang="en-US" sz="2200" dirty="0" smtClean="0"/>
              <a:t> </a:t>
            </a:r>
            <a:r>
              <a:rPr lang="en-US" sz="2200" dirty="0" err="1" smtClean="0"/>
              <a:t>на</a:t>
            </a:r>
            <a:r>
              <a:rPr lang="en-US" sz="2200" dirty="0" smtClean="0"/>
              <a:t> </a:t>
            </a:r>
            <a:r>
              <a:rPr lang="en-US" sz="2200" dirty="0" err="1" smtClean="0"/>
              <a:t>съществуващите</a:t>
            </a:r>
            <a:r>
              <a:rPr lang="en-US" sz="2200" dirty="0" smtClean="0"/>
              <a:t> </a:t>
            </a:r>
            <a:r>
              <a:rPr lang="en-US" sz="2200" dirty="0" err="1" smtClean="0"/>
              <a:t>пчелни</a:t>
            </a:r>
            <a:r>
              <a:rPr lang="en-US" sz="2200" dirty="0" smtClean="0"/>
              <a:t> </a:t>
            </a:r>
            <a:r>
              <a:rPr lang="en-US" sz="2200" dirty="0" err="1" smtClean="0"/>
              <a:t>семейства</a:t>
            </a:r>
            <a:r>
              <a:rPr lang="en-US" sz="2200" dirty="0" smtClean="0"/>
              <a:t> </a:t>
            </a:r>
            <a:r>
              <a:rPr lang="en-US" sz="2200" dirty="0" err="1" smtClean="0"/>
              <a:t>или</a:t>
            </a:r>
            <a:r>
              <a:rPr lang="en-US" sz="2200" dirty="0" smtClean="0"/>
              <a:t> </a:t>
            </a:r>
            <a:r>
              <a:rPr lang="en-US" sz="2200" dirty="0" err="1" smtClean="0"/>
              <a:t>прибавяне</a:t>
            </a:r>
            <a:r>
              <a:rPr lang="en-US" sz="2200" dirty="0" smtClean="0"/>
              <a:t> </a:t>
            </a:r>
            <a:r>
              <a:rPr lang="en-US" sz="2200" dirty="0" err="1" smtClean="0"/>
              <a:t>на</a:t>
            </a:r>
            <a:r>
              <a:rPr lang="en-US" sz="2200" dirty="0" smtClean="0"/>
              <a:t> </a:t>
            </a:r>
            <a:r>
              <a:rPr lang="en-US" sz="2200" dirty="0" err="1" smtClean="0"/>
              <a:t>пчелни</a:t>
            </a:r>
            <a:r>
              <a:rPr lang="en-US" sz="2200" dirty="0" smtClean="0"/>
              <a:t> </a:t>
            </a:r>
            <a:r>
              <a:rPr lang="en-US" sz="2200" dirty="0" err="1" smtClean="0"/>
              <a:t>семейства</a:t>
            </a:r>
            <a:r>
              <a:rPr lang="en-US" sz="2200" dirty="0" smtClean="0"/>
              <a:t> </a:t>
            </a:r>
            <a:r>
              <a:rPr lang="en-US" sz="2200" dirty="0" err="1" smtClean="0"/>
              <a:t>от</a:t>
            </a:r>
            <a:r>
              <a:rPr lang="en-US" sz="2200" dirty="0" smtClean="0"/>
              <a:t> </a:t>
            </a:r>
            <a:r>
              <a:rPr lang="en-US" sz="2200" dirty="0" err="1" smtClean="0"/>
              <a:t>стопанства</a:t>
            </a:r>
            <a:r>
              <a:rPr lang="en-US" sz="2200" dirty="0" smtClean="0"/>
              <a:t> с </a:t>
            </a:r>
            <a:r>
              <a:rPr lang="en-US" sz="2200" dirty="0" err="1" smtClean="0"/>
              <a:t>биологично</a:t>
            </a:r>
            <a:r>
              <a:rPr lang="en-US" sz="2200" dirty="0" smtClean="0"/>
              <a:t> </a:t>
            </a:r>
            <a:r>
              <a:rPr lang="en-US" sz="2200" dirty="0" err="1" smtClean="0"/>
              <a:t>производство</a:t>
            </a:r>
            <a:r>
              <a:rPr lang="en-US" sz="2200" dirty="0" smtClean="0"/>
              <a:t> .</a:t>
            </a:r>
            <a:endParaRPr lang="bg-BG" sz="2200" dirty="0" smtClean="0"/>
          </a:p>
          <a:p>
            <a:endParaRPr lang="bg-BG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643182"/>
            <a:ext cx="8401080" cy="3482981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80000"/>
              </a:lnSpc>
              <a:buNone/>
              <a:defRPr/>
            </a:pPr>
            <a:r>
              <a:rPr lang="bg-BG" dirty="0" smtClean="0"/>
              <a:t>Пчелните семейства в стопанство с биологично производство могат да се подновяват и възстановяват с пчелни семейства от стопанство с небиологично производство, когато: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bg-BG" dirty="0" smtClean="0"/>
              <a:t>1. липсват пчелни семейства, които отговарят на изискванията на тази наредба;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bg-BG" dirty="0" smtClean="0"/>
              <a:t>2. (изм. - ДВ, бр. 13 от 2006 г.) има висока смъртност на пчелните семейства</a:t>
            </a:r>
            <a:r>
              <a:rPr lang="en-US" dirty="0" smtClean="0"/>
              <a:t> </a:t>
            </a:r>
            <a:r>
              <a:rPr lang="bg-BG" dirty="0" smtClean="0"/>
              <a:t>поради здравословни причини или природни бедствия в стопанства в преходен период.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bg-BG" dirty="0" smtClean="0"/>
              <a:t>(4) (Изм. и доп. - ДВ, бр. 13 от 2006 г.) Всяка година 10% от пчелните семейства в пчелина могат да се подменят с пчели майки и пчелни семейства, които произхождат</a:t>
            </a:r>
            <a:r>
              <a:rPr lang="en-US" dirty="0" smtClean="0"/>
              <a:t> </a:t>
            </a:r>
            <a:r>
              <a:rPr lang="bg-BG" dirty="0" smtClean="0"/>
              <a:t>от стопанство, което не е въвело биологичен начин на производство, при условие че</a:t>
            </a:r>
            <a:r>
              <a:rPr lang="en-US" dirty="0" smtClean="0"/>
              <a:t> </a:t>
            </a:r>
            <a:r>
              <a:rPr lang="bg-BG" dirty="0" smtClean="0"/>
              <a:t>пчелите майки и пчелните семейства се настаняват в кошери с пити или восъчни</a:t>
            </a:r>
            <a:r>
              <a:rPr lang="en-US" dirty="0" smtClean="0"/>
              <a:t> </a:t>
            </a:r>
            <a:r>
              <a:rPr lang="bg-BG" dirty="0" smtClean="0"/>
              <a:t>основи, взети от биологично производство. В този случай не се изисква преходен</a:t>
            </a:r>
            <a:r>
              <a:rPr lang="en-US" dirty="0" smtClean="0"/>
              <a:t> </a:t>
            </a:r>
            <a:r>
              <a:rPr lang="bg-BG" dirty="0" smtClean="0"/>
              <a:t>период.</a:t>
            </a:r>
          </a:p>
          <a:p>
            <a:pPr>
              <a:lnSpc>
                <a:spcPct val="80000"/>
              </a:lnSpc>
              <a:buNone/>
              <a:defRPr/>
            </a:pPr>
            <a:endParaRPr lang="bg-BG" dirty="0" smtClean="0"/>
          </a:p>
          <a:p>
            <a:pPr>
              <a:lnSpc>
                <a:spcPct val="80000"/>
              </a:lnSpc>
              <a:buNone/>
              <a:defRPr/>
            </a:pPr>
            <a:endParaRPr lang="bg-BG" sz="2800" dirty="0" smtClean="0"/>
          </a:p>
          <a:p>
            <a:endParaRPr lang="bg-BG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28596" y="150017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Произход на пчелите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2643182"/>
            <a:ext cx="7858180" cy="326866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None/>
              <a:defRPr/>
            </a:pPr>
            <a:r>
              <a:rPr lang="bg-BG" dirty="0" smtClean="0"/>
              <a:t>Места за отглеждане на пчелните семейства – разполагат се в райони в които има достатъчно медоносна растителност, нектар, полен и вода.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bg-BG" dirty="0" smtClean="0"/>
              <a:t>В радиус от 3 км. източниците на нектар и полен са отглеждани по биологичен начин или са диворастящи такава. </a:t>
            </a:r>
            <a:endParaRPr lang="bg-BG" u="sng" dirty="0" smtClean="0"/>
          </a:p>
          <a:p>
            <a:pPr>
              <a:lnSpc>
                <a:spcPct val="90000"/>
              </a:lnSpc>
              <a:buNone/>
              <a:defRPr/>
            </a:pPr>
            <a:r>
              <a:rPr lang="bg-BG" u="sng" dirty="0" smtClean="0"/>
              <a:t>Трябва да са разположени далече от всякакви източници на замърсяване.</a:t>
            </a:r>
            <a:endParaRPr lang="bg-BG" sz="3600" dirty="0" smtClean="0"/>
          </a:p>
          <a:p>
            <a:endParaRPr lang="bg-BG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71472" y="142873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Разположение на пчелина</a:t>
            </a: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2500306"/>
            <a:ext cx="8329642" cy="3625857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Clr>
                <a:schemeClr val="tx1"/>
              </a:buClr>
              <a:defRPr/>
            </a:pPr>
            <a:r>
              <a:rPr lang="bg-BG" dirty="0" smtClean="0"/>
              <a:t>Разрешени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bg-BG" dirty="0" smtClean="0"/>
              <a:t>	- </a:t>
            </a:r>
            <a:r>
              <a:rPr lang="bg-BG" b="1" dirty="0" smtClean="0"/>
              <a:t>Сертифицирани биологични площи; Дива растителност; гора, край гората; Храстовидна и букова растителност, ливада; Екстензивни, традиционно обработвани масови реколти без прилагане на пестициди и изкуствени торове (удостоверение или друга възможност за доказване )</a:t>
            </a:r>
            <a:r>
              <a:rPr lang="bg-BG" dirty="0" smtClean="0"/>
              <a:t> </a:t>
            </a:r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00034" y="1643050"/>
            <a:ext cx="8229600" cy="1181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Места за отглеждане на пчелните семейства</a:t>
            </a:r>
            <a:br>
              <a:rPr kumimoji="0" lang="bg-BG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GB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786058"/>
            <a:ext cx="8401080" cy="334010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defRPr/>
            </a:pPr>
            <a:r>
              <a:rPr lang="bg-BG" dirty="0" smtClean="0"/>
              <a:t>Забранени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bg-BG" dirty="0" smtClean="0"/>
              <a:t>	- Интензивни, конвенционално обработвани масови реколти с прилагане на пестициди и/или изкуствени торове (напр. слънчоглед, царевица, бобови култури, зеленчуци, овощни градини, рапица, памук, лавандула и др.)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bg-BG" dirty="0" smtClean="0"/>
              <a:t>	- Места на отглеждане на пчелите в радиуса на които влизат индустриални съоръжения, електроцентрали, отпадъчни депа, съоръжения за изгаряне на отпадъци и магистрали.</a:t>
            </a:r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42910" y="1714488"/>
            <a:ext cx="8229600" cy="1214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Места за отглеждане на пчелните семейства</a:t>
            </a:r>
            <a:br>
              <a:rPr kumimoji="0" lang="bg-BG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GB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571744"/>
            <a:ext cx="8401080" cy="350046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  <a:buClr>
                <a:schemeClr val="tx1"/>
              </a:buClr>
              <a:defRPr/>
            </a:pPr>
            <a:r>
              <a:rPr lang="bg-BG" dirty="0" smtClean="0"/>
              <a:t>От всички познати системи </a:t>
            </a:r>
          </a:p>
          <a:p>
            <a:pPr>
              <a:lnSpc>
                <a:spcPct val="90000"/>
              </a:lnSpc>
              <a:buClr>
                <a:schemeClr val="tx1"/>
              </a:buClr>
              <a:defRPr/>
            </a:pPr>
            <a:r>
              <a:rPr lang="bg-BG" dirty="0" smtClean="0"/>
              <a:t>Материали</a:t>
            </a:r>
            <a:r>
              <a:rPr lang="bg-BG" sz="2800" dirty="0" smtClean="0"/>
              <a:t> </a:t>
            </a:r>
            <a:r>
              <a:rPr lang="bg-BG" sz="2800" b="1" dirty="0" smtClean="0"/>
              <a:t>- </a:t>
            </a:r>
            <a:r>
              <a:rPr lang="bg-BG" sz="2800" dirty="0" smtClean="0"/>
              <a:t>дърво, глина, слама, хартия/картон, кал, корк, и  други естествени субстанции и материали, рамки от дърво</a:t>
            </a:r>
            <a:r>
              <a:rPr lang="bg-BG" sz="2800" b="1" dirty="0" smtClean="0"/>
              <a:t>.</a:t>
            </a:r>
            <a:r>
              <a:rPr lang="en-US" sz="2800" dirty="0" smtClean="0"/>
              <a:t> </a:t>
            </a:r>
            <a:endParaRPr lang="bg-BG" sz="2800" b="1" dirty="0" smtClean="0"/>
          </a:p>
          <a:p>
            <a:pPr>
              <a:lnSpc>
                <a:spcPct val="90000"/>
              </a:lnSpc>
              <a:buClr>
                <a:schemeClr val="tx1"/>
              </a:buClr>
              <a:defRPr/>
            </a:pPr>
            <a:r>
              <a:rPr lang="bg-BG" dirty="0" smtClean="0"/>
              <a:t>Боядисване 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bg-BG" sz="2800" dirty="0" smtClean="0"/>
              <a:t>	- Външно измазване само с естествени бои и материали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bg-BG" sz="2800" dirty="0" smtClean="0"/>
              <a:t>	- Вътрешно измазване само с восък и прополис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bg-BG" dirty="0" smtClean="0"/>
              <a:t>Не се допуска външно измазване с бои, лакове, лазурни лакове от индустриален и синтетичен произход (напр. изкуствен смолист лак, акрилен и дисперсионен лак, парафини)</a:t>
            </a:r>
            <a:endParaRPr lang="en-US" dirty="0" smtClean="0"/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28596" y="142873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Пчелни кошери</a:t>
            </a:r>
            <a:endParaRPr kumimoji="0" lang="en-GB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2571744"/>
            <a:ext cx="8329642" cy="35719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buClr>
                <a:schemeClr val="tx1"/>
              </a:buClr>
              <a:defRPr/>
            </a:pPr>
            <a:r>
              <a:rPr lang="bg-BG" dirty="0" smtClean="0"/>
              <a:t>През периода на прехода се започва със смяната на восъка във пчелина със собствен восък от естествен градеж (напр. восък от отпечатки и от строителни рамки)</a:t>
            </a:r>
          </a:p>
          <a:p>
            <a:pPr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bg-BG" dirty="0" smtClean="0"/>
              <a:t>	- Забранено е закупуването на конвенционален восък или восък с неизвестен произход без анализ за остатъчни вещества и без разрешение от страна на контролния орган.</a:t>
            </a:r>
          </a:p>
          <a:p>
            <a:pPr>
              <a:lnSpc>
                <a:spcPct val="80000"/>
              </a:lnSpc>
              <a:buClr>
                <a:schemeClr val="tx1"/>
              </a:buClr>
              <a:defRPr/>
            </a:pPr>
            <a:r>
              <a:rPr lang="bg-BG" dirty="0" smtClean="0"/>
              <a:t>До 5-та година от стартиране на процеса на сертификация всичкия восък в пчелина трябва да бъде подменен!</a:t>
            </a:r>
            <a:endParaRPr lang="bg-BG" u="sng" dirty="0" smtClean="0"/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00034" y="142873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Пчелен восък</a:t>
            </a:r>
            <a:endParaRPr kumimoji="0" lang="en-GB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357430"/>
            <a:ext cx="8401080" cy="3768733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80000"/>
              </a:lnSpc>
              <a:buClr>
                <a:schemeClr val="tx1"/>
              </a:buClr>
              <a:defRPr/>
            </a:pPr>
            <a:r>
              <a:rPr lang="bg-BG" dirty="0" smtClean="0"/>
              <a:t>В </a:t>
            </a:r>
            <a:r>
              <a:rPr lang="en-US" dirty="0" err="1" smtClean="0"/>
              <a:t>края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производствения</a:t>
            </a:r>
            <a:r>
              <a:rPr lang="en-US" dirty="0" smtClean="0"/>
              <a:t> </a:t>
            </a:r>
            <a:r>
              <a:rPr lang="en-US" dirty="0" err="1" smtClean="0"/>
              <a:t>период</a:t>
            </a:r>
            <a:r>
              <a:rPr lang="en-US" dirty="0" smtClean="0"/>
              <a:t> </a:t>
            </a:r>
            <a:r>
              <a:rPr lang="en-US" dirty="0" err="1" smtClean="0"/>
              <a:t>кошерите</a:t>
            </a:r>
            <a:r>
              <a:rPr lang="en-US" dirty="0" smtClean="0"/>
              <a:t> </a:t>
            </a:r>
            <a:r>
              <a:rPr lang="en-US" dirty="0" err="1" smtClean="0"/>
              <a:t>задължително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оставят</a:t>
            </a:r>
            <a:r>
              <a:rPr lang="en-US" dirty="0" smtClean="0"/>
              <a:t> с </a:t>
            </a:r>
            <a:r>
              <a:rPr lang="en-US" dirty="0" err="1" smtClean="0"/>
              <a:t>резерви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мед</a:t>
            </a:r>
            <a:r>
              <a:rPr lang="en-US" dirty="0" smtClean="0"/>
              <a:t> и </a:t>
            </a:r>
            <a:r>
              <a:rPr lang="en-US" dirty="0" err="1" smtClean="0"/>
              <a:t>полен</a:t>
            </a:r>
            <a:r>
              <a:rPr lang="en-US" dirty="0" smtClean="0"/>
              <a:t> в </a:t>
            </a:r>
            <a:r>
              <a:rPr lang="en-US" dirty="0" err="1" smtClean="0"/>
              <a:t>необходимото</a:t>
            </a:r>
            <a:r>
              <a:rPr lang="en-US" dirty="0" smtClean="0"/>
              <a:t> </a:t>
            </a:r>
            <a:r>
              <a:rPr lang="en-US" dirty="0" err="1" smtClean="0"/>
              <a:t>количество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изхранване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пчелите</a:t>
            </a:r>
            <a:r>
              <a:rPr lang="en-US" dirty="0" smtClean="0"/>
              <a:t> </a:t>
            </a:r>
            <a:r>
              <a:rPr lang="en-US" dirty="0" err="1" smtClean="0"/>
              <a:t>през</a:t>
            </a:r>
            <a:r>
              <a:rPr lang="en-US" dirty="0" smtClean="0"/>
              <a:t> </a:t>
            </a:r>
            <a:r>
              <a:rPr lang="en-US" dirty="0" err="1" smtClean="0"/>
              <a:t>зимата</a:t>
            </a:r>
            <a:r>
              <a:rPr lang="en-US" dirty="0" smtClean="0"/>
              <a:t> .</a:t>
            </a:r>
            <a:endParaRPr lang="bg-BG" dirty="0" smtClean="0"/>
          </a:p>
          <a:p>
            <a:pPr>
              <a:lnSpc>
                <a:spcPct val="80000"/>
              </a:lnSpc>
              <a:buClr>
                <a:schemeClr val="tx1"/>
              </a:buClr>
              <a:defRPr/>
            </a:pPr>
            <a:r>
              <a:rPr lang="bg-BG" dirty="0" smtClean="0"/>
              <a:t>Изкуствено подхранване се разрешава, когато оцеляването на кошерите е застрашено поради неблагоприятните климатични условия, след разрешение на контролният орган. </a:t>
            </a:r>
          </a:p>
          <a:p>
            <a:pPr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bg-BG" dirty="0" smtClean="0"/>
              <a:t>Позволени са:</a:t>
            </a:r>
          </a:p>
          <a:p>
            <a:pPr>
              <a:lnSpc>
                <a:spcPct val="80000"/>
              </a:lnSpc>
              <a:buClr>
                <a:schemeClr val="tx1"/>
              </a:buClr>
              <a:buNone/>
              <a:defRPr/>
            </a:pPr>
            <a:r>
              <a:rPr lang="bg-BG" dirty="0" smtClean="0"/>
              <a:t>	- Мед от собствения пчелин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bg-BG" dirty="0" smtClean="0"/>
              <a:t>	- Сертифицирана захар, захарен сироп, тръстика или захарна меласа (след одобрение на контролния орган)</a:t>
            </a:r>
            <a:r>
              <a:rPr lang="en-US" dirty="0" smtClean="0"/>
              <a:t> </a:t>
            </a:r>
            <a:endParaRPr lang="bg-BG" dirty="0" smtClean="0"/>
          </a:p>
          <a:p>
            <a:pPr>
              <a:lnSpc>
                <a:spcPct val="80000"/>
              </a:lnSpc>
              <a:buNone/>
              <a:defRPr/>
            </a:pPr>
            <a:r>
              <a:rPr lang="bg-BG" dirty="0" smtClean="0"/>
              <a:t>Забранява се използването на: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bg-BG" dirty="0" smtClean="0"/>
              <a:t>	- Конвенционален мед  (стар собствен и/или закупен такъв)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bg-BG" dirty="0" smtClean="0"/>
              <a:t>	- Конвенционална захар, захарен сироп, захарно тесто или меласа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bg-BG" dirty="0" smtClean="0"/>
              <a:t>	- Допълнително подхранване с полен или заместващи полена вещества и билкови отвари.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GB" dirty="0" err="1" smtClean="0"/>
              <a:t>Пчеларят</a:t>
            </a:r>
            <a:r>
              <a:rPr lang="en-GB" dirty="0" smtClean="0"/>
              <a:t> </a:t>
            </a:r>
            <a:r>
              <a:rPr lang="en-GB" dirty="0" err="1" smtClean="0"/>
              <a:t>вписва</a:t>
            </a:r>
            <a:r>
              <a:rPr lang="en-GB" dirty="0" smtClean="0"/>
              <a:t> в </a:t>
            </a:r>
            <a:r>
              <a:rPr lang="en-GB" dirty="0" err="1" smtClean="0"/>
              <a:t>дневника</a:t>
            </a:r>
            <a:r>
              <a:rPr lang="en-GB" dirty="0" smtClean="0"/>
              <a:t> </a:t>
            </a:r>
            <a:r>
              <a:rPr lang="en-GB" dirty="0" err="1" smtClean="0"/>
              <a:t>вида</a:t>
            </a:r>
            <a:r>
              <a:rPr lang="en-GB" dirty="0" smtClean="0"/>
              <a:t> </a:t>
            </a:r>
            <a:r>
              <a:rPr lang="en-GB" dirty="0" err="1" smtClean="0"/>
              <a:t>на</a:t>
            </a:r>
            <a:r>
              <a:rPr lang="en-GB" dirty="0" smtClean="0"/>
              <a:t> </a:t>
            </a:r>
            <a:r>
              <a:rPr lang="en-GB" dirty="0" err="1" smtClean="0"/>
              <a:t>храната</a:t>
            </a:r>
            <a:r>
              <a:rPr lang="en-GB" dirty="0" smtClean="0"/>
              <a:t> </a:t>
            </a:r>
            <a:r>
              <a:rPr lang="en-GB" dirty="0" err="1" smtClean="0"/>
              <a:t>по</a:t>
            </a:r>
            <a:r>
              <a:rPr lang="en-GB" dirty="0" smtClean="0"/>
              <a:t> </a:t>
            </a:r>
            <a:r>
              <a:rPr lang="en-GB" dirty="0" err="1" smtClean="0"/>
              <a:t>дата</a:t>
            </a:r>
            <a:r>
              <a:rPr lang="en-GB" dirty="0" smtClean="0"/>
              <a:t>, </a:t>
            </a:r>
            <a:r>
              <a:rPr lang="en-GB" dirty="0" err="1" smtClean="0"/>
              <a:t>количество</a:t>
            </a:r>
            <a:r>
              <a:rPr lang="en-GB" dirty="0" smtClean="0"/>
              <a:t> и </a:t>
            </a:r>
            <a:r>
              <a:rPr lang="en-GB" dirty="0" err="1" smtClean="0"/>
              <a:t>кошери</a:t>
            </a:r>
            <a:r>
              <a:rPr lang="en-GB" dirty="0" smtClean="0"/>
              <a:t> </a:t>
            </a:r>
            <a:r>
              <a:rPr lang="en-GB" dirty="0" err="1" smtClean="0"/>
              <a:t>където</a:t>
            </a:r>
            <a:r>
              <a:rPr lang="en-GB" dirty="0" smtClean="0"/>
              <a:t>  е </a:t>
            </a:r>
            <a:r>
              <a:rPr lang="en-GB" dirty="0" err="1" smtClean="0"/>
              <a:t>подхранвано</a:t>
            </a:r>
            <a:r>
              <a:rPr lang="bg-BG" dirty="0" smtClean="0"/>
              <a:t> </a:t>
            </a:r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28596" y="1500174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Хранене</a:t>
            </a:r>
            <a:endParaRPr kumimoji="0" lang="en-GB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2357430"/>
            <a:ext cx="8186766" cy="4071966"/>
          </a:xfrm>
        </p:spPr>
        <p:txBody>
          <a:bodyPr>
            <a:normAutofit fontScale="70000" lnSpcReduction="20000"/>
          </a:bodyPr>
          <a:lstStyle/>
          <a:p>
            <a:pPr>
              <a:buNone/>
              <a:defRPr/>
            </a:pPr>
            <a:r>
              <a:rPr lang="ru-RU" dirty="0" smtClean="0"/>
              <a:t> За профилактика на заболяванията по пчелите се прилагат следните</a:t>
            </a:r>
            <a:r>
              <a:rPr lang="bg-BG" dirty="0" smtClean="0"/>
              <a:t> мерки:</a:t>
            </a:r>
          </a:p>
          <a:p>
            <a:pPr>
              <a:buNone/>
              <a:defRPr/>
            </a:pPr>
            <a:r>
              <a:rPr lang="bg-BG" dirty="0" smtClean="0"/>
              <a:t>Избор на </a:t>
            </a:r>
            <a:r>
              <a:rPr lang="ru-RU" dirty="0" smtClean="0"/>
              <a:t>продуктивни и устойчиви срещу заболявания породи и линии пчели</a:t>
            </a:r>
            <a:endParaRPr lang="bg-BG" dirty="0" smtClean="0"/>
          </a:p>
          <a:p>
            <a:pPr>
              <a:buNone/>
              <a:defRPr/>
            </a:pPr>
            <a:r>
              <a:rPr lang="bg-BG" dirty="0" smtClean="0"/>
              <a:t>Полагане </a:t>
            </a:r>
            <a:r>
              <a:rPr lang="ru-RU" dirty="0" smtClean="0"/>
              <a:t>на системни грижи за пчелните семейства според годишния сезон</a:t>
            </a:r>
            <a:r>
              <a:rPr lang="bg-BG" dirty="0" smtClean="0"/>
              <a:t> чрез: подмяна на пчелната майка при необходимост, контрол на търтиевото пило, редовни прегледи за ранно откриване на заболяванията и подържане на добра хигиена в пчелина, прилежащите спомагателни постройки, инвентара, редовна подмяна на восъчните пити, зазимяване с нужното количество мед.</a:t>
            </a:r>
            <a:endParaRPr lang="bg-BG" u="sng" dirty="0" smtClean="0"/>
          </a:p>
          <a:p>
            <a:pPr>
              <a:buNone/>
              <a:defRPr/>
            </a:pPr>
            <a:r>
              <a:rPr lang="bg-BG" u="sng" dirty="0" smtClean="0"/>
              <a:t>При констатиране на заразно или паразитно лечение се осигурява ветеринарно медицинско лечение.</a:t>
            </a:r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85720" y="1500174"/>
            <a:ext cx="8229600" cy="9366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Лечение</a:t>
            </a: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2428868"/>
            <a:ext cx="8043890" cy="407196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  <a:buNone/>
              <a:defRPr/>
            </a:pPr>
            <a:r>
              <a:rPr lang="bg-BG" dirty="0" smtClean="0"/>
              <a:t>При лечение да се използват само фитотерапевтични –/ растителни екстракти и есенции/ и хомеопатични / растителни, животински, минерални/ лекарствени средства.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bg-BG" dirty="0" smtClean="0"/>
              <a:t>Разрешени препарати срещу ВАРОАТОЗА: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bg-BG" dirty="0" smtClean="0"/>
              <a:t>	- Мравчена киселина 60% и 85% разтвор (с различни типове изпарители)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bg-BG" dirty="0" smtClean="0"/>
              <a:t>	- Оксалова киселина 4% (аерозол-обгазяване)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bg-BG" dirty="0" smtClean="0"/>
              <a:t>	- Млечна киселина 15%(третиране  чрез напръскване) и други етерични масла (кристали или изпарители на тимол, евкалиптово масло, ментол и камфор)</a:t>
            </a:r>
            <a:r>
              <a:rPr lang="ru-RU" dirty="0" smtClean="0"/>
              <a:t> </a:t>
            </a:r>
            <a:endParaRPr lang="bg-BG" u="sng" dirty="0" smtClean="0"/>
          </a:p>
          <a:p>
            <a:pPr>
              <a:lnSpc>
                <a:spcPct val="90000"/>
              </a:lnSpc>
              <a:buNone/>
              <a:defRPr/>
            </a:pPr>
            <a:r>
              <a:rPr lang="bg-BG" u="sng" dirty="0" smtClean="0"/>
              <a:t>Забранява се прилагането на Всички познати химично произведени субстанции, медикаменти и антибиотици за борба с вароатозата.</a:t>
            </a:r>
            <a:r>
              <a:rPr lang="bg-BG" dirty="0" smtClean="0"/>
              <a:t> </a:t>
            </a:r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28596" y="135729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Лечение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3000372"/>
            <a:ext cx="8072494" cy="3411543"/>
          </a:xfrm>
        </p:spPr>
        <p:txBody>
          <a:bodyPr>
            <a:normAutofit/>
          </a:bodyPr>
          <a:lstStyle/>
          <a:p>
            <a:pPr marL="609600" indent="-609600">
              <a:defRPr/>
            </a:pPr>
            <a:r>
              <a:rPr lang="bg-BG" sz="2000" dirty="0" smtClean="0"/>
              <a:t>Документ за собственост на пчелина</a:t>
            </a:r>
            <a:r>
              <a:rPr lang="en-US" sz="2000" dirty="0" smtClean="0"/>
              <a:t>. </a:t>
            </a:r>
            <a:endParaRPr lang="bg-BG" sz="2000" dirty="0" smtClean="0"/>
          </a:p>
          <a:p>
            <a:pPr marL="609600" indent="-609600">
              <a:defRPr/>
            </a:pPr>
            <a:r>
              <a:rPr lang="bg-BG" sz="2000" dirty="0" smtClean="0"/>
              <a:t>Документ за регистрация на пчелина.. </a:t>
            </a:r>
            <a:endParaRPr lang="en-US" sz="2000" dirty="0" smtClean="0"/>
          </a:p>
          <a:p>
            <a:pPr marL="609600" indent="-609600">
              <a:defRPr/>
            </a:pPr>
            <a:r>
              <a:rPr lang="bg-BG" sz="2000" dirty="0" smtClean="0"/>
              <a:t>Скици на местоположението на пчелина и сградите ползвани за центрофугиране на меда, складови помещения с инвентар</a:t>
            </a:r>
            <a:r>
              <a:rPr lang="en-US" sz="2000" dirty="0" smtClean="0"/>
              <a:t>a</a:t>
            </a:r>
            <a:r>
              <a:rPr lang="bg-BG" sz="2000" dirty="0" smtClean="0"/>
              <a:t> и др</a:t>
            </a:r>
            <a:r>
              <a:rPr lang="en-US" sz="2000" dirty="0" smtClean="0"/>
              <a:t>.</a:t>
            </a:r>
            <a:r>
              <a:rPr lang="bg-BG" sz="2000" dirty="0" smtClean="0"/>
              <a:t> ако има такива. </a:t>
            </a:r>
            <a:endParaRPr lang="en-US" sz="2000" dirty="0" smtClean="0"/>
          </a:p>
          <a:p>
            <a:pPr marL="609600" indent="-609600">
              <a:defRPr/>
            </a:pPr>
            <a:r>
              <a:rPr lang="bg-BG" sz="2000" dirty="0" smtClean="0"/>
              <a:t>Карта на местността. Копие. Отбелязва се разположението на пчелните кошери – територията на събиране(летеж), на картата се обозначава и водоизточника който ползват пчелите. </a:t>
            </a:r>
            <a:endParaRPr lang="en-US" sz="2000" dirty="0" smtClean="0"/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28596" y="1571612"/>
            <a:ext cx="8229600" cy="1096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Необходими документи при </a:t>
            </a:r>
            <a:br>
              <a:rPr kumimoji="0" lang="bg-BG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bg-BG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сертифициране на пчелин</a:t>
            </a:r>
            <a:endParaRPr kumimoji="0" lang="en-GB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928934"/>
            <a:ext cx="8258204" cy="3197229"/>
          </a:xfrm>
        </p:spPr>
        <p:txBody>
          <a:bodyPr>
            <a:normAutofit fontScale="85000" lnSpcReduction="10000"/>
          </a:bodyPr>
          <a:lstStyle/>
          <a:p>
            <a:pPr marL="609600" indent="-609600">
              <a:lnSpc>
                <a:spcPct val="110000"/>
              </a:lnSpc>
              <a:defRPr/>
            </a:pPr>
            <a:r>
              <a:rPr lang="bg-BG" sz="2800" dirty="0" smtClean="0"/>
              <a:t>Регистър на работата в пчелина. Пчеларски дневник. С описани всички мероприятия които се извършват в пчелина, преглед, подхранване, третирания  и т.н. </a:t>
            </a:r>
            <a:endParaRPr lang="en-US" sz="2800" dirty="0" smtClean="0"/>
          </a:p>
          <a:p>
            <a:pPr marL="609600" indent="-609600">
              <a:lnSpc>
                <a:spcPct val="110000"/>
              </a:lnSpc>
              <a:defRPr/>
            </a:pPr>
            <a:r>
              <a:rPr lang="bg-BG" sz="2800" dirty="0" smtClean="0"/>
              <a:t>Декларация за произход на пчелните семейства - ако има такава. Осигуряват се копия за контролния орган</a:t>
            </a:r>
            <a:endParaRPr lang="en-US" sz="2800" dirty="0" smtClean="0"/>
          </a:p>
          <a:p>
            <a:pPr marL="609600" indent="-609600">
              <a:lnSpc>
                <a:spcPct val="110000"/>
              </a:lnSpc>
              <a:defRPr/>
            </a:pPr>
            <a:r>
              <a:rPr lang="bg-BG" sz="2800" dirty="0" smtClean="0"/>
              <a:t>Фактури и квитанции  за доставка, документи за покупки и продажби.  Документи за покупка на материали и др. разходи свързани със пчеларската дейност.</a:t>
            </a:r>
            <a:endParaRPr lang="en-US" sz="2800" dirty="0" smtClean="0"/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28596" y="1428736"/>
            <a:ext cx="8229600" cy="1382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Необходими документи при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bg-BG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сертифициране на пчелин</a:t>
            </a:r>
            <a:endParaRPr kumimoji="0" lang="en-GB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2214554"/>
            <a:ext cx="8329642" cy="391160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bg-BG" dirty="0" smtClean="0"/>
              <a:t>Инспекторът посещава фермата/ дружеството</a:t>
            </a:r>
            <a:r>
              <a:rPr lang="en-US" dirty="0" smtClean="0"/>
              <a:t> </a:t>
            </a:r>
            <a:r>
              <a:rPr lang="bg-BG" dirty="0" smtClean="0"/>
              <a:t>поне 1 път годишно и разглежда всичко, което би искал да види, отговаряте на неговите въпроси.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Char char="•"/>
            </a:pPr>
            <a:endParaRPr lang="bg-BG" dirty="0" smtClean="0"/>
          </a:p>
          <a:p>
            <a:pPr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bg-BG" dirty="0" smtClean="0"/>
              <a:t> В края на инспекцията Вие подписвате инспекционния доклад.</a:t>
            </a:r>
            <a:endParaRPr lang="de-DE" dirty="0" smtClean="0"/>
          </a:p>
          <a:p>
            <a:pPr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bg-BG" dirty="0" smtClean="0"/>
              <a:t> На базата на контрола се вземат решение дали Вашата ферма/ дружество може да бъде сертифицирана като биологична.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bg-BG" dirty="0" smtClean="0"/>
              <a:t> Получавате сертификационно писмо, в което са дадени условията, които трябва да бъдат изпълнени.</a:t>
            </a:r>
            <a:endParaRPr lang="de-DE" dirty="0" smtClean="0"/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28596" y="150017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КОНТРОЛ</a:t>
            </a: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GB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 descr="P517003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71604" y="1785926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 descr="P519010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71604" y="1714488"/>
            <a:ext cx="6160581" cy="4620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Content Placeholder 5" descr="P519007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500306"/>
            <a:ext cx="7715304" cy="3929090"/>
          </a:xfrm>
        </p:spPr>
        <p:txBody>
          <a:bodyPr>
            <a:noAutofit/>
          </a:bodyPr>
          <a:lstStyle/>
          <a:p>
            <a:r>
              <a:rPr lang="bg-BG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БЛАГОДАРИМ ЗА ВНИМАНИЕТО!</a:t>
            </a:r>
          </a:p>
          <a:p>
            <a:endParaRPr lang="bg-BG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bg-BG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bg-BG" sz="1400" cap="all" dirty="0" smtClean="0">
                <a:solidFill>
                  <a:schemeClr val="tx1"/>
                </a:solidFill>
              </a:rPr>
              <a:t>“Този документ е създаден с помощта на Европейския Съюз чрез Трансграничната програма по ИПП България-СЪРБИЯ </a:t>
            </a:r>
            <a:r>
              <a:rPr lang="fi-FI" sz="1400" cap="all" dirty="0" smtClean="0">
                <a:solidFill>
                  <a:schemeClr val="tx1"/>
                </a:solidFill>
              </a:rPr>
              <a:t>CCI </a:t>
            </a:r>
            <a:r>
              <a:rPr lang="bg-BG" sz="1400" cap="all" dirty="0" smtClean="0">
                <a:solidFill>
                  <a:schemeClr val="tx1"/>
                </a:solidFill>
              </a:rPr>
              <a:t>№ 2007CB16IPO006. Съдържанието на тАЗИ ПУБЛИКАЦИЯ е единствена отговорност на Сдружение ”БЪЛГАРИЯ В европа” и по никакъв начин не отразява възгледите на Европейския Съюз или на Управляващия орган по програмата.”</a:t>
            </a:r>
            <a:endParaRPr lang="bg-BG" sz="1400" dirty="0" smtClean="0">
              <a:solidFill>
                <a:schemeClr val="tx1"/>
              </a:solidFill>
            </a:endParaRPr>
          </a:p>
          <a:p>
            <a:endParaRPr lang="bg-BG" sz="3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854</Words>
  <Application>Microsoft Office PowerPoint</Application>
  <PresentationFormat>On-screen Show (4:3)</PresentationFormat>
  <Paragraphs>102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 Проект 2007CB16IPO006-2009-1-47  ‘Пчеларство без граници’   </vt:lpstr>
      <vt:lpstr>  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ADMIN</cp:lastModifiedBy>
  <cp:revision>15</cp:revision>
  <dcterms:created xsi:type="dcterms:W3CDTF">2011-11-11T07:34:52Z</dcterms:created>
  <dcterms:modified xsi:type="dcterms:W3CDTF">2012-02-07T22:36:36Z</dcterms:modified>
</cp:coreProperties>
</file>