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7" r:id="rId2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12.2.2012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12.2.2012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12.2.2012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12.2.2012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12.2.2012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12.2.2012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12.2.2012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12.2.2012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12.2.2012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12.2.2012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12.2.2012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83165-3835-47FB-9E89-52CDC311B7C7}" type="datetimeFigureOut">
              <a:rPr lang="bg-BG" smtClean="0"/>
              <a:pPr/>
              <a:t>12.2.2012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2000240"/>
            <a:ext cx="7772400" cy="1357323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latin typeface="Arial" charset="0"/>
                <a:cs typeface="Arial" charset="0"/>
              </a:rPr>
              <a:t> </a:t>
            </a:r>
            <a:r>
              <a:rPr lang="en-US" sz="2800" b="1" dirty="0" err="1" smtClean="0">
                <a:latin typeface="Arial" charset="0"/>
                <a:cs typeface="Arial" charset="0"/>
              </a:rPr>
              <a:t>Projekat</a:t>
            </a:r>
            <a:r>
              <a:rPr lang="en-US" sz="2800" b="1" dirty="0" smtClean="0">
                <a:latin typeface="Arial" charset="0"/>
                <a:cs typeface="Arial" charset="0"/>
              </a:rPr>
              <a:t> 2007CB16IPO006-2009-1-47 “PČELARSTVO BEZ GRANICA”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86190"/>
            <a:ext cx="6400800" cy="2428892"/>
          </a:xfrm>
        </p:spPr>
        <p:txBody>
          <a:bodyPr>
            <a:normAutofit fontScale="25000" lnSpcReduction="20000"/>
          </a:bodyPr>
          <a:lstStyle/>
          <a:p>
            <a:r>
              <a:rPr lang="sr-Latn-CS" sz="9600" b="1" dirty="0" smtClean="0">
                <a:solidFill>
                  <a:srgbClr val="000000"/>
                </a:solidFill>
                <a:latin typeface="Arial"/>
              </a:rPr>
              <a:t>IZLOŽBA PČELINJIH PROIZVODA </a:t>
            </a:r>
          </a:p>
          <a:p>
            <a:r>
              <a:rPr lang="sr-Latn-CS" sz="9600" b="1" dirty="0" smtClean="0">
                <a:solidFill>
                  <a:srgbClr val="000000"/>
                </a:solidFill>
                <a:latin typeface="Arial"/>
              </a:rPr>
              <a:t>I PČELARSKOG INVENTARA</a:t>
            </a:r>
          </a:p>
          <a:p>
            <a:endParaRPr lang="bg-BG" sz="7200" b="1" dirty="0" smtClean="0">
              <a:solidFill>
                <a:srgbClr val="000000"/>
              </a:solidFill>
              <a:latin typeface="Arial"/>
            </a:endParaRPr>
          </a:p>
          <a:p>
            <a:r>
              <a:rPr lang="en-US" sz="9600" b="1" dirty="0" smtClean="0">
                <a:solidFill>
                  <a:srgbClr val="000000"/>
                </a:solidFill>
                <a:latin typeface="Arial"/>
              </a:rPr>
              <a:t>Vidin</a:t>
            </a:r>
            <a:r>
              <a:rPr lang="bg-BG" sz="9600" b="1" dirty="0" smtClean="0">
                <a:solidFill>
                  <a:srgbClr val="000000"/>
                </a:solidFill>
                <a:latin typeface="Arial"/>
              </a:rPr>
              <a:t>, 14.12.2011 – 16.12.2011</a:t>
            </a:r>
            <a:endParaRPr lang="sr-Latn-CS" sz="9600" b="1" dirty="0" smtClean="0">
              <a:solidFill>
                <a:srgbClr val="000000"/>
              </a:solidFill>
              <a:latin typeface="Arial"/>
            </a:endParaRPr>
          </a:p>
          <a:p>
            <a:endParaRPr lang="en-US" sz="9600" b="1" dirty="0" smtClean="0">
              <a:solidFill>
                <a:srgbClr val="000000"/>
              </a:solidFill>
              <a:latin typeface="Arial"/>
            </a:endParaRPr>
          </a:p>
          <a:p>
            <a:endParaRPr lang="sr-Latn-CS" sz="800" dirty="0" smtClean="0">
              <a:solidFill>
                <a:srgbClr val="000000"/>
              </a:solidFill>
              <a:latin typeface="Arial"/>
            </a:endParaRPr>
          </a:p>
          <a:p>
            <a:endParaRPr lang="en-US" sz="800" dirty="0" smtClean="0">
              <a:solidFill>
                <a:srgbClr val="000000"/>
              </a:solidFill>
              <a:latin typeface="Arial"/>
            </a:endParaRPr>
          </a:p>
          <a:p>
            <a:endParaRPr lang="en-US" sz="800" dirty="0" smtClean="0">
              <a:solidFill>
                <a:srgbClr val="000000"/>
              </a:solidFill>
              <a:latin typeface="Arial"/>
            </a:endParaRPr>
          </a:p>
          <a:p>
            <a:endParaRPr lang="en-US" sz="800" dirty="0" smtClean="0">
              <a:solidFill>
                <a:srgbClr val="000000"/>
              </a:solidFill>
              <a:latin typeface="Arial"/>
            </a:endParaRPr>
          </a:p>
          <a:p>
            <a:r>
              <a:rPr lang="en-US" sz="4800" dirty="0" err="1" smtClean="0">
                <a:solidFill>
                  <a:srgbClr val="000000"/>
                </a:solidFill>
                <a:latin typeface="Arial"/>
              </a:rPr>
              <a:t>Ovaj</a:t>
            </a:r>
            <a:r>
              <a:rPr lang="en-US" sz="480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4800" dirty="0" err="1" smtClean="0">
                <a:solidFill>
                  <a:srgbClr val="000000"/>
                </a:solidFill>
                <a:latin typeface="Arial"/>
              </a:rPr>
              <a:t>projekat</a:t>
            </a:r>
            <a:r>
              <a:rPr lang="en-US" sz="4800" dirty="0" smtClean="0">
                <a:solidFill>
                  <a:srgbClr val="000000"/>
                </a:solidFill>
                <a:latin typeface="Arial"/>
              </a:rPr>
              <a:t> se </a:t>
            </a:r>
            <a:r>
              <a:rPr lang="en-US" sz="4800" dirty="0" err="1" smtClean="0">
                <a:solidFill>
                  <a:srgbClr val="000000"/>
                </a:solidFill>
                <a:latin typeface="Arial"/>
              </a:rPr>
              <a:t>sufinansira</a:t>
            </a:r>
            <a:r>
              <a:rPr lang="en-US" sz="480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4800" dirty="0" err="1" smtClean="0">
                <a:solidFill>
                  <a:srgbClr val="000000"/>
                </a:solidFill>
                <a:latin typeface="Arial"/>
              </a:rPr>
              <a:t>od</a:t>
            </a:r>
            <a:r>
              <a:rPr lang="en-US" sz="480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4800" dirty="0" err="1" smtClean="0">
                <a:solidFill>
                  <a:srgbClr val="000000"/>
                </a:solidFill>
                <a:latin typeface="Arial"/>
              </a:rPr>
              <a:t>strane</a:t>
            </a:r>
            <a:r>
              <a:rPr lang="en-US" sz="4800" dirty="0" smtClean="0">
                <a:solidFill>
                  <a:srgbClr val="000000"/>
                </a:solidFill>
                <a:latin typeface="Arial"/>
              </a:rPr>
              <a:t> EU </a:t>
            </a:r>
            <a:r>
              <a:rPr lang="en-US" sz="4800" dirty="0" err="1" smtClean="0">
                <a:solidFill>
                  <a:srgbClr val="000000"/>
                </a:solidFill>
                <a:latin typeface="Arial"/>
              </a:rPr>
              <a:t>preko</a:t>
            </a:r>
            <a:r>
              <a:rPr lang="en-US" sz="480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4800" dirty="0" err="1" smtClean="0">
                <a:solidFill>
                  <a:srgbClr val="000000"/>
                </a:solidFill>
                <a:latin typeface="Arial"/>
              </a:rPr>
              <a:t>programa</a:t>
            </a:r>
            <a:r>
              <a:rPr lang="en-US" sz="480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4800" dirty="0" err="1" smtClean="0">
                <a:solidFill>
                  <a:srgbClr val="000000"/>
                </a:solidFill>
                <a:latin typeface="Arial"/>
              </a:rPr>
              <a:t>prekogranične</a:t>
            </a:r>
            <a:r>
              <a:rPr lang="en-US" sz="480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4800" dirty="0" err="1" smtClean="0">
                <a:solidFill>
                  <a:srgbClr val="000000"/>
                </a:solidFill>
                <a:latin typeface="Arial"/>
              </a:rPr>
              <a:t>saradnje</a:t>
            </a:r>
            <a:endParaRPr lang="en-US" sz="4800" dirty="0" smtClean="0">
              <a:solidFill>
                <a:srgbClr val="000000"/>
              </a:solidFill>
              <a:latin typeface="Arial"/>
            </a:endParaRPr>
          </a:p>
          <a:p>
            <a:r>
              <a:rPr lang="en-US" sz="4800" dirty="0" err="1" smtClean="0">
                <a:solidFill>
                  <a:srgbClr val="000000"/>
                </a:solidFill>
                <a:latin typeface="Arial"/>
              </a:rPr>
              <a:t>po</a:t>
            </a:r>
            <a:r>
              <a:rPr lang="en-US" sz="4800" dirty="0" smtClean="0">
                <a:solidFill>
                  <a:srgbClr val="000000"/>
                </a:solidFill>
                <a:latin typeface="Arial"/>
              </a:rPr>
              <a:t> IPA </a:t>
            </a:r>
            <a:r>
              <a:rPr lang="en-US" sz="4800" dirty="0" err="1" smtClean="0">
                <a:solidFill>
                  <a:srgbClr val="000000"/>
                </a:solidFill>
                <a:latin typeface="Arial"/>
              </a:rPr>
              <a:t>Bugarska</a:t>
            </a:r>
            <a:r>
              <a:rPr lang="en-US" sz="4800" dirty="0" smtClean="0">
                <a:solidFill>
                  <a:srgbClr val="000000"/>
                </a:solidFill>
                <a:latin typeface="Arial"/>
              </a:rPr>
              <a:t> – </a:t>
            </a:r>
            <a:r>
              <a:rPr lang="en-US" sz="4800" dirty="0" err="1" smtClean="0">
                <a:solidFill>
                  <a:srgbClr val="000000"/>
                </a:solidFill>
                <a:latin typeface="Arial"/>
              </a:rPr>
              <a:t>Srbija</a:t>
            </a:r>
            <a:r>
              <a:rPr lang="en-US" sz="4800" dirty="0" smtClean="0">
                <a:solidFill>
                  <a:srgbClr val="000000"/>
                </a:solidFill>
                <a:latin typeface="Arial"/>
              </a:rPr>
              <a:t> CCI br. 2007CB16IPO006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857256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00034" y="18573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Osnove organskog pčelarstva</a:t>
            </a: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000232" y="3000372"/>
            <a:ext cx="5286412" cy="3500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sr-Latn-C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Poreklo pčela</a:t>
            </a:r>
            <a:endParaRPr kumimoji="0" lang="bg-BG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sr-Latn-C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Lokacija pčelinjaka</a:t>
            </a:r>
            <a:endParaRPr kumimoji="0" lang="bg-BG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sr-Latn-C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Košnice i pčelinji vosak</a:t>
            </a:r>
            <a:endParaRPr kumimoji="0" lang="bg-BG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sr-Latn-CS" sz="2800" dirty="0" smtClean="0"/>
              <a:t>Ishrana pčela</a:t>
            </a:r>
            <a:endParaRPr kumimoji="0" lang="bg-BG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sr-Latn-C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Lečenje</a:t>
            </a:r>
            <a:endParaRPr kumimoji="0" lang="bg-BG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sr-Latn-C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Neophodna dokumentacija za sertifikaciju pčelinjaka</a:t>
            </a:r>
            <a:endParaRPr kumimoji="0" lang="bg-BG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sr-Latn-C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Kontrola</a:t>
            </a:r>
            <a:endParaRPr kumimoji="0" lang="en-GB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28" y="1643050"/>
            <a:ext cx="6615130" cy="1257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sr-Latn-CS" sz="4400" dirty="0" smtClean="0"/>
              <a:t>Poreklo pčela</a:t>
            </a:r>
            <a:endParaRPr lang="bg-BG" sz="44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bg-BG" dirty="0" smtClean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714348" y="2571744"/>
            <a:ext cx="750099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sr-Latn-CS" sz="2800" dirty="0" smtClean="0"/>
              <a:t>Prilikom izbora vrste pčela, proizvođač je dužan da uzme u obzir prilagođavanje ove rase lokalnim uslovima, i otpornostpčela na bolesti i štetočine.</a:t>
            </a:r>
            <a:endParaRPr lang="en-US" sz="2800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sr-Latn-CS" sz="2800" dirty="0" smtClean="0"/>
              <a:t> Prednost imaju evropske vrste </a:t>
            </a:r>
            <a:r>
              <a:rPr lang="en-US" sz="2800" dirty="0" err="1" smtClean="0"/>
              <a:t>Apis</a:t>
            </a:r>
            <a:r>
              <a:rPr lang="en-US" sz="2800" dirty="0" smtClean="0"/>
              <a:t> </a:t>
            </a:r>
            <a:r>
              <a:rPr lang="en-US" sz="2800" dirty="0" err="1" smtClean="0"/>
              <a:t>mellifera</a:t>
            </a:r>
            <a:r>
              <a:rPr lang="en-US" sz="2800" dirty="0" smtClean="0"/>
              <a:t> </a:t>
            </a:r>
            <a:r>
              <a:rPr lang="sr-Latn-CS" sz="2800" dirty="0" smtClean="0"/>
              <a:t> i njihove lokalne podvrste</a:t>
            </a:r>
            <a:r>
              <a:rPr lang="en-US" sz="2800" dirty="0" smtClean="0"/>
              <a:t>.</a:t>
            </a:r>
            <a:endParaRPr lang="bg-BG" sz="2800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sr-Latn-CS" sz="2800" dirty="0" smtClean="0"/>
              <a:t> Rojevi se stvaraju </a:t>
            </a:r>
            <a:r>
              <a:rPr lang="sr-Latn-CS" sz="2800" dirty="0" smtClean="0"/>
              <a:t>razmnožavanjempostojećih </a:t>
            </a:r>
            <a:r>
              <a:rPr lang="sr-Latn-CS" sz="2800" dirty="0" smtClean="0"/>
              <a:t>društava ili dodavanje pčelinjih </a:t>
            </a:r>
            <a:r>
              <a:rPr lang="sr-Latn-CS" sz="2800" dirty="0" smtClean="0"/>
              <a:t>društava </a:t>
            </a:r>
            <a:r>
              <a:rPr lang="sr-Latn-CS" sz="2800" dirty="0" smtClean="0"/>
              <a:t>iz </a:t>
            </a:r>
            <a:r>
              <a:rPr lang="sr-Latn-CS" sz="2800" dirty="0" smtClean="0"/>
              <a:t>gazdinstva </a:t>
            </a:r>
            <a:r>
              <a:rPr lang="sr-Latn-CS" sz="2800" dirty="0" smtClean="0"/>
              <a:t>sa organskom </a:t>
            </a:r>
            <a:r>
              <a:rPr lang="sr-Latn-CS" sz="2800" dirty="0" smtClean="0"/>
              <a:t>proizvodnjom</a:t>
            </a:r>
            <a:endParaRPr lang="bg-BG" sz="2800" dirty="0" smtClean="0"/>
          </a:p>
          <a:p>
            <a:endParaRPr lang="bg-BG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643182"/>
            <a:ext cx="8401080" cy="4000528"/>
          </a:xfrm>
        </p:spPr>
        <p:txBody>
          <a:bodyPr>
            <a:noAutofit/>
          </a:bodyPr>
          <a:lstStyle/>
          <a:p>
            <a:r>
              <a:rPr lang="sr-Latn-CS" sz="2000" dirty="0" smtClean="0"/>
              <a:t>Pčelinja društva kod proizvođača sa organskom proizvodnjom mogu da se obnove i podignu sa pčelinjim društvima od proizvođača sa neorganskom proizvodnjom, u </a:t>
            </a:r>
            <a:r>
              <a:rPr lang="sr-Latn-CS" sz="2000" dirty="0" smtClean="0"/>
              <a:t>slučajevima kada:</a:t>
            </a:r>
            <a:endParaRPr lang="en-US" sz="2000" dirty="0" smtClean="0"/>
          </a:p>
          <a:p>
            <a:pPr lvl="0"/>
            <a:r>
              <a:rPr lang="sr-Latn-CS" sz="2000" dirty="0" smtClean="0"/>
              <a:t>nedostaju pčelinja društva koja odgovaraju uslovima ove uredbe.</a:t>
            </a:r>
            <a:endParaRPr lang="en-US" sz="2000" dirty="0" smtClean="0"/>
          </a:p>
          <a:p>
            <a:pPr lvl="0"/>
            <a:r>
              <a:rPr lang="sr-Latn-CS" sz="2000" dirty="0" smtClean="0"/>
              <a:t>(Izmene – Sl. br. 13 od 2006 g.) se javi visoka smrtnost pčelinjih društava iz zdravstvenih razloga ili prirodnih nepogoda kod domaćinstava koja su u prelaznom periodu.</a:t>
            </a:r>
            <a:endParaRPr lang="en-US" sz="2000" dirty="0" smtClean="0"/>
          </a:p>
          <a:p>
            <a:pPr>
              <a:buNone/>
            </a:pPr>
            <a:r>
              <a:rPr lang="sr-Latn-CS" sz="2000" dirty="0" smtClean="0"/>
              <a:t>(4) (Izm. i dop. – Sl. br. 13 od 2006 g.) Svake godine 10% pčelinjih društava mogu se zameniti maticama i pčelinjim društvima koji vode poreklo od domaćinstva koje nije uvelo organski način proizvodnje pod uslovom da se matice i pčelinja društva nastane u košnice sa pitama ili satnim osnovama uzetim iz organske proizvodnje. U tom slučaju se ne zahteva prelazni period.</a:t>
            </a:r>
            <a:endParaRPr lang="bg-BG" sz="2000" dirty="0" smtClean="0"/>
          </a:p>
          <a:p>
            <a:pPr>
              <a:lnSpc>
                <a:spcPct val="80000"/>
              </a:lnSpc>
              <a:buNone/>
              <a:defRPr/>
            </a:pPr>
            <a:endParaRPr lang="bg-BG" sz="2000" dirty="0" smtClean="0"/>
          </a:p>
          <a:p>
            <a:endParaRPr lang="bg-BG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28596" y="15001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Poreklo pčela</a:t>
            </a:r>
            <a:endParaRPr kumimoji="0" lang="bg-BG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2643182"/>
            <a:ext cx="7858180" cy="3268667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sr-Latn-CS" dirty="0" smtClean="0"/>
              <a:t>Mesta za gajenje pčelinjih društava</a:t>
            </a:r>
            <a:endParaRPr lang="en-US" dirty="0" smtClean="0"/>
          </a:p>
          <a:p>
            <a:pPr lvl="0"/>
            <a:r>
              <a:rPr lang="sr-Latn-CS" dirty="0" smtClean="0"/>
              <a:t>Nalaze se u reonima u kojima ima dovoljno medonosnih biljaka, nektara, polena i vode. </a:t>
            </a:r>
            <a:endParaRPr lang="sr-Latn-CS" dirty="0" smtClean="0"/>
          </a:p>
          <a:p>
            <a:pPr lvl="0"/>
            <a:r>
              <a:rPr lang="sr-Latn-CS" dirty="0" smtClean="0"/>
              <a:t>U </a:t>
            </a:r>
            <a:r>
              <a:rPr lang="sr-Latn-CS" dirty="0" smtClean="0"/>
              <a:t>radijusu od 3 km izvori nektara i polena se gaje na organski način ili je u pitanju divlje rastinje.</a:t>
            </a:r>
            <a:endParaRPr lang="en-US" dirty="0" smtClean="0"/>
          </a:p>
          <a:p>
            <a:r>
              <a:rPr lang="sr-Latn-CS" u="sng" dirty="0" smtClean="0"/>
              <a:t>Moraju se nalaziti daleko od bilo kakvih izvora zagađivanja.</a:t>
            </a:r>
            <a:endParaRPr lang="en-US" u="sng" dirty="0" smtClean="0"/>
          </a:p>
          <a:p>
            <a:endParaRPr lang="bg-BG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71472" y="142873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Lokacija pčelinjaka</a:t>
            </a: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500306"/>
            <a:ext cx="8329642" cy="36258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  <a:buNone/>
              <a:defRPr/>
            </a:pPr>
            <a:r>
              <a:rPr lang="sr-Latn-CS" b="1" dirty="0" smtClean="0"/>
              <a:t>Dozvoljene</a:t>
            </a:r>
            <a:endParaRPr lang="bg-BG" b="1" dirty="0" smtClean="0"/>
          </a:p>
          <a:p>
            <a:pPr lvl="0">
              <a:lnSpc>
                <a:spcPct val="90000"/>
              </a:lnSpc>
              <a:buNone/>
              <a:defRPr/>
            </a:pPr>
            <a:r>
              <a:rPr lang="bg-BG" dirty="0" smtClean="0"/>
              <a:t>	- </a:t>
            </a:r>
            <a:r>
              <a:rPr lang="sr-Latn-CS" dirty="0" smtClean="0"/>
              <a:t>Sertifikovane </a:t>
            </a:r>
            <a:r>
              <a:rPr lang="sr-Latn-CS" dirty="0" smtClean="0"/>
              <a:t>organske površine; divlje rastinje; šume; predšumsko rastinje; hrastova i bukova šuma; livade; tradicionalno </a:t>
            </a:r>
            <a:r>
              <a:rPr lang="sr-Latn-CS" dirty="0" smtClean="0"/>
              <a:t>obrađivani usevi </a:t>
            </a:r>
            <a:r>
              <a:rPr lang="sr-Latn-CS" dirty="0" smtClean="0"/>
              <a:t>na kojima nisu korišćeni pesticidi i veštačka đubriva; (uverenje ili drugi način dokazivanja).</a:t>
            </a:r>
            <a:endParaRPr lang="en-US" dirty="0" smtClean="0"/>
          </a:p>
          <a:p>
            <a:pPr>
              <a:lnSpc>
                <a:spcPct val="90000"/>
              </a:lnSpc>
              <a:buNone/>
              <a:defRPr/>
            </a:pPr>
            <a:endParaRPr lang="bg-BG" dirty="0" smtClean="0"/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00034" y="1643050"/>
            <a:ext cx="8229600" cy="1181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Lokacije za</a:t>
            </a:r>
            <a:r>
              <a:rPr kumimoji="0" lang="sr-Latn-C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pčelinjak</a:t>
            </a:r>
            <a: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bg-BG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GB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786058"/>
            <a:ext cx="8401080" cy="334010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sr-Latn-CS" b="1" dirty="0" smtClean="0"/>
              <a:t>Zabranjene</a:t>
            </a:r>
            <a:endParaRPr lang="bg-BG" b="1" dirty="0" smtClean="0"/>
          </a:p>
          <a:p>
            <a:r>
              <a:rPr lang="sr-Latn-CS" dirty="0" smtClean="0"/>
              <a:t>Intenzivni</a:t>
            </a:r>
            <a:r>
              <a:rPr lang="sr-Latn-CS" dirty="0" smtClean="0"/>
              <a:t>, konvencionalno obrađivani usevi na kojima su korišćeni pesticidi i / ili veštačka đubriva (na primer:  suncokret, kukuruz, mahunarke, povrće, voćnjaci, repa, pamuk, lavanda i druga).</a:t>
            </a:r>
            <a:endParaRPr lang="en-US" dirty="0" smtClean="0"/>
          </a:p>
          <a:p>
            <a:r>
              <a:rPr lang="sr-Latn-CS" dirty="0" smtClean="0"/>
              <a:t>Mesta za čuvanje pčela u čijoj okolini se nalaze industrijska postrojenja, termocentrale, deponije, postrojenja za sagorevanje otpada, autoputevi</a:t>
            </a:r>
            <a:r>
              <a:rPr lang="bg-BG" dirty="0" smtClean="0"/>
              <a:t>.</a:t>
            </a:r>
            <a:endParaRPr lang="bg-BG" dirty="0" smtClean="0"/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2910" y="1714489"/>
            <a:ext cx="8229600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3600" b="1" dirty="0" smtClean="0"/>
              <a:t>Lokacije za pčelinjak</a:t>
            </a:r>
            <a:endParaRPr kumimoji="0" lang="en-GB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571744"/>
            <a:ext cx="8401080" cy="3786214"/>
          </a:xfrm>
        </p:spPr>
        <p:txBody>
          <a:bodyPr>
            <a:normAutofit fontScale="77500" lnSpcReduction="20000"/>
          </a:bodyPr>
          <a:lstStyle/>
          <a:p>
            <a:r>
              <a:rPr lang="sr-Latn-CS" dirty="0" smtClean="0"/>
              <a:t>Od svih poznatih sistema</a:t>
            </a:r>
            <a:endParaRPr lang="en-US" dirty="0" smtClean="0"/>
          </a:p>
          <a:p>
            <a:pPr lvl="0"/>
            <a:r>
              <a:rPr lang="sr-Latn-CS" dirty="0" smtClean="0"/>
              <a:t>Materijali </a:t>
            </a:r>
            <a:r>
              <a:rPr lang="sr-Latn-CS" dirty="0" smtClean="0"/>
              <a:t>– drvo, glina, slama, papir / karton, blato, pluta i drugi prirodni materjali, drveni ramovi.</a:t>
            </a:r>
            <a:endParaRPr lang="en-US" dirty="0" smtClean="0"/>
          </a:p>
          <a:p>
            <a:r>
              <a:rPr lang="sr-Latn-CS" b="1" dirty="0" smtClean="0"/>
              <a:t>Bojenje</a:t>
            </a:r>
            <a:endParaRPr lang="en-US" b="1" dirty="0" smtClean="0"/>
          </a:p>
          <a:p>
            <a:pPr lvl="0"/>
            <a:r>
              <a:rPr lang="sr-Latn-CS" dirty="0" smtClean="0"/>
              <a:t>Spoljnje premazivanje samo prirodnim bojama i materijalima.</a:t>
            </a:r>
            <a:endParaRPr lang="en-US" dirty="0" smtClean="0"/>
          </a:p>
          <a:p>
            <a:pPr lvl="0"/>
            <a:r>
              <a:rPr lang="sr-Latn-CS" dirty="0" smtClean="0"/>
              <a:t>Unutrašnje premazivanje samo voskom i propolisom.</a:t>
            </a:r>
            <a:endParaRPr lang="en-US" dirty="0" smtClean="0"/>
          </a:p>
          <a:p>
            <a:r>
              <a:rPr lang="sr-Latn-CS" dirty="0" smtClean="0"/>
              <a:t>Ne dozvoljava </a:t>
            </a:r>
            <a:r>
              <a:rPr lang="sr-Latn-CS" dirty="0" smtClean="0"/>
              <a:t>se spoljašnje premazivanje bojama, lakovima, lazurnim lakovima industrijskog i sintetičkog porekla </a:t>
            </a:r>
            <a:r>
              <a:rPr lang="sr-Latn-CS" dirty="0" smtClean="0"/>
              <a:t>(veštački </a:t>
            </a:r>
            <a:r>
              <a:rPr lang="sr-Latn-CS" dirty="0" smtClean="0"/>
              <a:t>lak od smola, akrilni i disperzioni lak, parafini ).</a:t>
            </a:r>
            <a:endParaRPr lang="en-US" dirty="0" smtClean="0"/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142873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Košnice</a:t>
            </a:r>
            <a:endParaRPr kumimoji="0" lang="en-GB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571744"/>
            <a:ext cx="8329642" cy="3714776"/>
          </a:xfrm>
        </p:spPr>
        <p:txBody>
          <a:bodyPr>
            <a:normAutofit fontScale="85000" lnSpcReduction="10000"/>
          </a:bodyPr>
          <a:lstStyle/>
          <a:p>
            <a:r>
              <a:rPr lang="sr-Latn-CS" dirty="0" smtClean="0"/>
              <a:t>Tokom prelaznog perioda počinje se zamenom voska u pčelinjaku sopstvenim voskom od prirodnih materijala </a:t>
            </a:r>
            <a:r>
              <a:rPr lang="sr-Latn-CS" dirty="0" smtClean="0"/>
              <a:t>(na </a:t>
            </a:r>
            <a:r>
              <a:rPr lang="sr-Latn-CS" dirty="0" smtClean="0"/>
              <a:t>primer vosak od pečata i gradivnih ramova ).</a:t>
            </a:r>
            <a:endParaRPr lang="en-US" dirty="0" smtClean="0"/>
          </a:p>
          <a:p>
            <a:pPr lvl="0"/>
            <a:r>
              <a:rPr lang="sr-Latn-CS" dirty="0" smtClean="0"/>
              <a:t>Zabranjena je kupovina tradicionalnog voska ili voska sa nepoznatim poreklom bez analize suvih ostataka i bez dozvole od strane kontrolnih organa.</a:t>
            </a:r>
            <a:endParaRPr lang="en-US" dirty="0" smtClean="0"/>
          </a:p>
          <a:p>
            <a:pPr lvl="0"/>
            <a:r>
              <a:rPr lang="sr-Latn-CS" dirty="0" smtClean="0"/>
              <a:t>Do pete godine od početka procesa sertifikacije, sav vosak u pčelinjaku mora biri promenjen</a:t>
            </a:r>
            <a:r>
              <a:rPr lang="sr-Latn-CS" dirty="0" smtClean="0"/>
              <a:t>.</a:t>
            </a:r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00034" y="142873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CS" sz="4000" b="1" dirty="0" smtClean="0">
                <a:latin typeface="+mj-lt"/>
                <a:ea typeface="+mj-ea"/>
                <a:cs typeface="+mj-cs"/>
              </a:rPr>
              <a:t>Pčelinji vosak</a:t>
            </a:r>
            <a:endParaRPr kumimoji="0" lang="en-GB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357430"/>
            <a:ext cx="8501122" cy="4286280"/>
          </a:xfrm>
        </p:spPr>
        <p:txBody>
          <a:bodyPr>
            <a:noAutofit/>
          </a:bodyPr>
          <a:lstStyle/>
          <a:p>
            <a:pPr marL="288000">
              <a:spcBef>
                <a:spcPts val="400"/>
              </a:spcBef>
            </a:pPr>
            <a:r>
              <a:rPr lang="sr-Latn-CS" sz="1700" dirty="0" smtClean="0"/>
              <a:t>Na kraju proizvodnog perioda u košnicama se obavezno ostavljaju rezerve meda i polena u količinama </a:t>
            </a:r>
            <a:r>
              <a:rPr lang="sr-Latn-CS" sz="1700" dirty="0" smtClean="0"/>
              <a:t>neophodnim </a:t>
            </a:r>
            <a:r>
              <a:rPr lang="sr-Latn-CS" sz="1700" dirty="0" smtClean="0"/>
              <a:t>za ishranu pčela tokom zime.</a:t>
            </a:r>
            <a:endParaRPr lang="en-US" sz="1700" dirty="0" smtClean="0"/>
          </a:p>
          <a:p>
            <a:pPr marL="288000" lvl="0">
              <a:spcBef>
                <a:spcPts val="400"/>
              </a:spcBef>
            </a:pPr>
            <a:r>
              <a:rPr lang="sr-Latn-CS" sz="1700" dirty="0" smtClean="0"/>
              <a:t>Veštačka prihrana je dozvoljena kada je opstanak košnica doveden u pitanje zbog nepovoljnih klimatskih uslova, nakon odobravanja od strane kontrolnog organa.</a:t>
            </a:r>
            <a:endParaRPr lang="en-US" sz="1700" dirty="0" smtClean="0"/>
          </a:p>
          <a:p>
            <a:pPr marL="288000">
              <a:spcBef>
                <a:spcPts val="400"/>
              </a:spcBef>
            </a:pPr>
            <a:r>
              <a:rPr lang="sr-Latn-CS" sz="1700" dirty="0" smtClean="0"/>
              <a:t>Dozvoljeni su:</a:t>
            </a:r>
            <a:endParaRPr lang="en-US" sz="1700" dirty="0" smtClean="0"/>
          </a:p>
          <a:p>
            <a:pPr marL="688050" lvl="1">
              <a:spcBef>
                <a:spcPts val="400"/>
              </a:spcBef>
            </a:pPr>
            <a:r>
              <a:rPr lang="sr-Latn-CS" sz="1700" dirty="0" smtClean="0"/>
              <a:t>Med iz sopstvenog pčelinjaka</a:t>
            </a:r>
            <a:endParaRPr lang="en-US" sz="1700" dirty="0" smtClean="0"/>
          </a:p>
          <a:p>
            <a:pPr marL="688050" lvl="1">
              <a:spcBef>
                <a:spcPts val="400"/>
              </a:spcBef>
            </a:pPr>
            <a:r>
              <a:rPr lang="sr-Latn-CS" sz="1700" dirty="0" smtClean="0"/>
              <a:t>Sertifikovani šećer, šećerni sirup, trska ili šećerna melasa ( nakon odobrenja kontrolnog organa).</a:t>
            </a:r>
            <a:endParaRPr lang="en-US" sz="1700" dirty="0" smtClean="0"/>
          </a:p>
          <a:p>
            <a:pPr marL="288000">
              <a:spcBef>
                <a:spcPts val="400"/>
              </a:spcBef>
            </a:pPr>
            <a:r>
              <a:rPr lang="sr-Latn-CS" sz="1700" dirty="0" smtClean="0"/>
              <a:t>Zabranjuje se korišćenje: </a:t>
            </a:r>
            <a:endParaRPr lang="en-US" sz="1700" dirty="0" smtClean="0"/>
          </a:p>
          <a:p>
            <a:pPr marL="688050" lvl="1">
              <a:spcBef>
                <a:spcPts val="400"/>
              </a:spcBef>
            </a:pPr>
            <a:r>
              <a:rPr lang="sr-Latn-CS" sz="1700" dirty="0" smtClean="0"/>
              <a:t>Konvencionalnog </a:t>
            </a:r>
            <a:r>
              <a:rPr lang="sr-Latn-CS" sz="1700" dirty="0" smtClean="0"/>
              <a:t>meda ( sopstvenog, starog i / ili kupljenog )</a:t>
            </a:r>
            <a:endParaRPr lang="en-US" sz="1700" dirty="0" smtClean="0"/>
          </a:p>
          <a:p>
            <a:pPr marL="688050" lvl="1">
              <a:spcBef>
                <a:spcPts val="400"/>
              </a:spcBef>
            </a:pPr>
            <a:r>
              <a:rPr lang="sr-Latn-CS" sz="1700" dirty="0" smtClean="0"/>
              <a:t>Konvencionalni </a:t>
            </a:r>
            <a:r>
              <a:rPr lang="sr-Latn-CS" sz="1700" dirty="0" smtClean="0"/>
              <a:t>šećeri, šećerni sirup, šećerno testo ili melasa</a:t>
            </a:r>
            <a:endParaRPr lang="en-US" sz="1700" dirty="0" smtClean="0"/>
          </a:p>
          <a:p>
            <a:pPr marL="688050" lvl="1">
              <a:spcBef>
                <a:spcPts val="400"/>
              </a:spcBef>
            </a:pPr>
            <a:r>
              <a:rPr lang="sr-Latn-CS" sz="1700" dirty="0" smtClean="0"/>
              <a:t>Dodatno prihranjivanje polenom ili materijama  koje zamenjuju polen i biljni odvari.</a:t>
            </a:r>
            <a:endParaRPr lang="en-US" sz="1700" dirty="0" smtClean="0"/>
          </a:p>
          <a:p>
            <a:pPr marL="288000">
              <a:spcBef>
                <a:spcPts val="400"/>
              </a:spcBef>
            </a:pPr>
            <a:r>
              <a:rPr lang="sr-Latn-CS" sz="1700" dirty="0" smtClean="0"/>
              <a:t>Pčelar upisuje u dnevnik oblik hrane po datumu, količini i košnicama gde je prihranjivano</a:t>
            </a:r>
            <a:r>
              <a:rPr lang="sr-Latn-CS" sz="1700" dirty="0" smtClean="0"/>
              <a:t>.</a:t>
            </a:r>
            <a:endParaRPr lang="en-US" sz="17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1500174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Ishrana</a:t>
            </a:r>
            <a:endParaRPr kumimoji="0" lang="en-GB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357430"/>
            <a:ext cx="8186766" cy="407196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r-Latn-CS" sz="2400" dirty="0" smtClean="0"/>
              <a:t>Za preventivu bolesti pčela primenjuju se sledeće mere:</a:t>
            </a:r>
            <a:endParaRPr lang="en-US" sz="2400" dirty="0" smtClean="0"/>
          </a:p>
          <a:p>
            <a:pPr>
              <a:buNone/>
            </a:pPr>
            <a:r>
              <a:rPr lang="sr-Latn-CS" sz="2400" dirty="0" smtClean="0"/>
              <a:t>Izbor produktivnih i otpornih na </a:t>
            </a:r>
            <a:r>
              <a:rPr lang="sr-Latn-CS" sz="2400" dirty="0" smtClean="0"/>
              <a:t>bolesti vrsta </a:t>
            </a:r>
            <a:r>
              <a:rPr lang="sr-Latn-CS" sz="2400" dirty="0" smtClean="0"/>
              <a:t>i rodova pčela.</a:t>
            </a:r>
            <a:endParaRPr lang="en-US" sz="2400" dirty="0" smtClean="0"/>
          </a:p>
          <a:p>
            <a:pPr>
              <a:buNone/>
              <a:defRPr/>
            </a:pPr>
            <a:r>
              <a:rPr lang="sr-Latn-CS" sz="2400" dirty="0" smtClean="0"/>
              <a:t>Sistematska briga o pčelinjim društvima prema godišnjim dobima kroz: zamenu matice u slučaju potrebe, kontrola trutovskog legla, redovni pregledi za rano otkrivanje bolesti i održavanje higijene u pčelinjaku, pomoćnim objektima, inventara, redovna zamena voštanih pita, zazimljavanje s neophodnom količinom meda. </a:t>
            </a:r>
            <a:endParaRPr lang="bg-BG" sz="2400" u="sng" dirty="0" smtClean="0"/>
          </a:p>
          <a:p>
            <a:pPr>
              <a:buNone/>
              <a:defRPr/>
            </a:pPr>
            <a:r>
              <a:rPr lang="sr-Latn-CS" sz="2400" u="sng" dirty="0" smtClean="0"/>
              <a:t>Pri utvrđivanju zarazne bolesti ili parazita, obezbeđuje se lečenje od strane veterinara</a:t>
            </a:r>
            <a:endParaRPr lang="bg-BG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85720" y="1500174"/>
            <a:ext cx="8229600" cy="936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Lečenje</a:t>
            </a: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2428868"/>
            <a:ext cx="8043890" cy="414340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sr-Latn-CS" dirty="0" smtClean="0"/>
              <a:t>Pri </a:t>
            </a:r>
            <a:r>
              <a:rPr lang="sr-Latn-CS" dirty="0" smtClean="0"/>
              <a:t>lečenju se </a:t>
            </a:r>
            <a:r>
              <a:rPr lang="sr-Latn-CS" dirty="0" smtClean="0"/>
              <a:t>koriste samo fitoterapeutski - /prirodni ekstrati i </a:t>
            </a:r>
            <a:r>
              <a:rPr lang="sr-Latn-CS" dirty="0" smtClean="0"/>
              <a:t>esencije</a:t>
            </a:r>
            <a:r>
              <a:rPr lang="sr-Latn-CS" dirty="0" smtClean="0"/>
              <a:t>/ i homeopatski /prirodni, životinjski, mineralni/ </a:t>
            </a:r>
            <a:r>
              <a:rPr lang="sr-Latn-CS" dirty="0" smtClean="0"/>
              <a:t>lekov.i</a:t>
            </a:r>
            <a:endParaRPr lang="en-US" dirty="0" smtClean="0"/>
          </a:p>
          <a:p>
            <a:pPr>
              <a:buNone/>
            </a:pPr>
            <a:r>
              <a:rPr lang="sr-Latn-CS" dirty="0" smtClean="0"/>
              <a:t>Dozvoljeni </a:t>
            </a:r>
            <a:r>
              <a:rPr lang="sr-Latn-CS" dirty="0" smtClean="0"/>
              <a:t>preparati protiv VAROE:</a:t>
            </a:r>
            <a:endParaRPr lang="en-US" dirty="0" smtClean="0"/>
          </a:p>
          <a:p>
            <a:pPr lvl="0"/>
            <a:r>
              <a:rPr lang="sr-Latn-CS" dirty="0" smtClean="0"/>
              <a:t>Mravlja kiselina 60% i 85% rastvor (s različitim tipovima isparivača).</a:t>
            </a:r>
            <a:endParaRPr lang="en-US" dirty="0" smtClean="0"/>
          </a:p>
          <a:p>
            <a:pPr lvl="0"/>
            <a:r>
              <a:rPr lang="sr-Latn-CS" dirty="0" smtClean="0"/>
              <a:t>Oksalna kiselina 4% (aerosol – tretiranje gasom)</a:t>
            </a:r>
            <a:endParaRPr lang="en-US" dirty="0" smtClean="0"/>
          </a:p>
          <a:p>
            <a:pPr lvl="0"/>
            <a:r>
              <a:rPr lang="sr-Latn-CS" dirty="0" smtClean="0"/>
              <a:t>Mlečna kiselina 15% ( tretiranje prskanjem ) i druga eterična ulja ( kristali ili isparivači timola, eukaliptusovo ulje, mentol i </a:t>
            </a:r>
            <a:r>
              <a:rPr lang="sr-Latn-CS" dirty="0" smtClean="0"/>
              <a:t>kamfor </a:t>
            </a:r>
            <a:r>
              <a:rPr lang="sr-Latn-CS" dirty="0" smtClean="0"/>
              <a:t>)</a:t>
            </a:r>
            <a:endParaRPr lang="en-US" dirty="0" smtClean="0"/>
          </a:p>
          <a:p>
            <a:pPr>
              <a:buNone/>
            </a:pPr>
            <a:r>
              <a:rPr lang="sr-Latn-CS" u="sng" dirty="0" smtClean="0"/>
              <a:t>Zabranjuje se primena svih poznatih hemijsko proizvedenih supstanci, lekova i antibiotika za borbu s varoom.</a:t>
            </a:r>
            <a:endParaRPr lang="en-US" u="sng" dirty="0" smtClean="0"/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135729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Lečenje</a:t>
            </a:r>
            <a:endParaRPr kumimoji="0" lang="bg-BG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3000372"/>
            <a:ext cx="8072494" cy="3411543"/>
          </a:xfrm>
        </p:spPr>
        <p:txBody>
          <a:bodyPr>
            <a:normAutofit/>
          </a:bodyPr>
          <a:lstStyle/>
          <a:p>
            <a:r>
              <a:rPr lang="sr-Latn-CS" sz="2400" dirty="0" smtClean="0"/>
              <a:t>Dokument </a:t>
            </a:r>
            <a:r>
              <a:rPr lang="sr-Latn-CS" sz="2400" dirty="0" smtClean="0"/>
              <a:t>o </a:t>
            </a:r>
            <a:r>
              <a:rPr lang="sr-Latn-CS" sz="2400" dirty="0" smtClean="0"/>
              <a:t>vlasništvu </a:t>
            </a:r>
            <a:r>
              <a:rPr lang="sr-Latn-CS" sz="2400" dirty="0" smtClean="0"/>
              <a:t>pčelinjaka</a:t>
            </a:r>
            <a:endParaRPr lang="en-US" sz="2400" dirty="0" smtClean="0"/>
          </a:p>
          <a:p>
            <a:r>
              <a:rPr lang="sr-Latn-CS" sz="2400" dirty="0" smtClean="0"/>
              <a:t>Dokument </a:t>
            </a:r>
            <a:r>
              <a:rPr lang="sr-Latn-CS" sz="2400" dirty="0" smtClean="0"/>
              <a:t>o registraciji pčelinjaka</a:t>
            </a:r>
            <a:r>
              <a:rPr lang="sr-Latn-CS" sz="2400" dirty="0" smtClean="0"/>
              <a:t>.</a:t>
            </a:r>
            <a:endParaRPr lang="en-US" sz="2400" dirty="0" smtClean="0"/>
          </a:p>
          <a:p>
            <a:r>
              <a:rPr lang="sr-Latn-CS" sz="2400" dirty="0" smtClean="0"/>
              <a:t>Skica </a:t>
            </a:r>
            <a:r>
              <a:rPr lang="sr-Latn-CS" sz="2400" dirty="0" smtClean="0"/>
              <a:t>o </a:t>
            </a:r>
            <a:r>
              <a:rPr lang="sr-Latn-CS" sz="2400" dirty="0" smtClean="0"/>
              <a:t>lokaciji </a:t>
            </a:r>
            <a:r>
              <a:rPr lang="sr-Latn-CS" sz="2400" dirty="0" smtClean="0"/>
              <a:t>pčelinjaka i zgradama koje se koriste za centrifugiranje meda, </a:t>
            </a:r>
            <a:r>
              <a:rPr lang="sr-Latn-CS" sz="2400" dirty="0" smtClean="0"/>
              <a:t>magacina </a:t>
            </a:r>
            <a:r>
              <a:rPr lang="sr-Latn-CS" sz="2400" dirty="0" smtClean="0"/>
              <a:t>i ostave s inventarom i dr. ako ima takvih.</a:t>
            </a:r>
            <a:endParaRPr lang="en-US" sz="2400" dirty="0" smtClean="0"/>
          </a:p>
          <a:p>
            <a:r>
              <a:rPr lang="sr-Latn-CS" sz="2400" dirty="0" smtClean="0"/>
              <a:t>Karta </a:t>
            </a:r>
            <a:r>
              <a:rPr lang="sr-Latn-CS" sz="2400" dirty="0" smtClean="0"/>
              <a:t>okoline. Kopije. </a:t>
            </a:r>
            <a:r>
              <a:rPr lang="sr-Latn-CS" sz="2400" dirty="0" smtClean="0"/>
              <a:t>Obeležen raspored </a:t>
            </a:r>
            <a:r>
              <a:rPr lang="sr-Latn-CS" sz="2400" dirty="0" smtClean="0"/>
              <a:t>pčelinjih košnica, teritorija okupljanja </a:t>
            </a:r>
            <a:r>
              <a:rPr lang="sr-Latn-CS" sz="2400" dirty="0" smtClean="0"/>
              <a:t>(poleta), </a:t>
            </a:r>
            <a:r>
              <a:rPr lang="sr-Latn-CS" sz="2400" dirty="0" smtClean="0"/>
              <a:t>na karti se označava i </a:t>
            </a:r>
            <a:r>
              <a:rPr lang="sr-Latn-CS" sz="2400" dirty="0" smtClean="0"/>
              <a:t>izvor vode </a:t>
            </a:r>
            <a:r>
              <a:rPr lang="sr-Latn-CS" sz="2400" dirty="0" smtClean="0"/>
              <a:t>koji koriste pčele</a:t>
            </a:r>
            <a:r>
              <a:rPr lang="sr-Latn-CS" sz="2400" dirty="0" smtClean="0"/>
              <a:t>.</a:t>
            </a:r>
            <a:endParaRPr lang="en-US" sz="2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1571612"/>
            <a:ext cx="8229600" cy="1096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Neophodna</a:t>
            </a:r>
            <a:r>
              <a:rPr kumimoji="0" lang="sr-Latn-C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dokumentacija za sertifikaciju pčelinjaka</a:t>
            </a:r>
            <a:endParaRPr kumimoji="0" lang="en-GB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928934"/>
            <a:ext cx="8258204" cy="3197229"/>
          </a:xfrm>
        </p:spPr>
        <p:txBody>
          <a:bodyPr>
            <a:noAutofit/>
          </a:bodyPr>
          <a:lstStyle/>
          <a:p>
            <a:r>
              <a:rPr lang="sr-Latn-CS" sz="2400" dirty="0" smtClean="0"/>
              <a:t>Registar </a:t>
            </a:r>
            <a:r>
              <a:rPr lang="sr-Latn-CS" sz="2400" dirty="0" smtClean="0"/>
              <a:t>radaovau </a:t>
            </a:r>
            <a:r>
              <a:rPr lang="sr-Latn-CS" sz="2400" dirty="0" smtClean="0"/>
              <a:t>pčelinjaku. Pčelarski </a:t>
            </a:r>
            <a:r>
              <a:rPr lang="sr-Latn-CS" sz="2400" dirty="0" smtClean="0"/>
              <a:t>dnevnik - s </a:t>
            </a:r>
            <a:r>
              <a:rPr lang="sr-Latn-CS" sz="2400" dirty="0" smtClean="0"/>
              <a:t>opisanim svim preduzetim merama, koje se izvršavaju u pčelinjaku, </a:t>
            </a:r>
            <a:r>
              <a:rPr lang="sr-Latn-CS" sz="2400" dirty="0" smtClean="0"/>
              <a:t>pregled, prihranjivanje, </a:t>
            </a:r>
            <a:r>
              <a:rPr lang="sr-Latn-CS" sz="2400" dirty="0" smtClean="0"/>
              <a:t>tretiranje i </a:t>
            </a:r>
            <a:r>
              <a:rPr lang="sr-Latn-CS" sz="2400" dirty="0" smtClean="0"/>
              <a:t>td.</a:t>
            </a:r>
            <a:endParaRPr lang="en-US" sz="2400" dirty="0" smtClean="0"/>
          </a:p>
          <a:p>
            <a:pPr lvl="0"/>
            <a:r>
              <a:rPr lang="sr-Latn-CS" sz="2400" dirty="0" smtClean="0"/>
              <a:t>Deklaracija o </a:t>
            </a:r>
            <a:r>
              <a:rPr lang="sr-Latn-CS" sz="2400" dirty="0" smtClean="0"/>
              <a:t>poreklu </a:t>
            </a:r>
            <a:r>
              <a:rPr lang="sr-Latn-CS" sz="2400" dirty="0" smtClean="0"/>
              <a:t>pčelinjeg </a:t>
            </a:r>
            <a:r>
              <a:rPr lang="sr-Latn-CS" sz="2400" dirty="0" smtClean="0"/>
              <a:t>društva - </a:t>
            </a:r>
            <a:r>
              <a:rPr lang="sr-Latn-CS" sz="2400" dirty="0" smtClean="0"/>
              <a:t>ako postoji takva. Pravi se kopija za kontrolni organ.</a:t>
            </a:r>
            <a:endParaRPr lang="en-US" sz="2400" dirty="0" smtClean="0"/>
          </a:p>
          <a:p>
            <a:pPr lvl="0"/>
            <a:r>
              <a:rPr lang="sr-Latn-CS" sz="2400" dirty="0" smtClean="0"/>
              <a:t>Fakture i </a:t>
            </a:r>
            <a:r>
              <a:rPr lang="sr-Latn-CS" sz="2400" dirty="0" smtClean="0"/>
              <a:t>računi za </a:t>
            </a:r>
            <a:r>
              <a:rPr lang="sr-Latn-CS" sz="2400" dirty="0" smtClean="0"/>
              <a:t>dostavu, dokumenti za kupovinu i prodaju.</a:t>
            </a:r>
            <a:endParaRPr lang="en-US" sz="2400" dirty="0" smtClean="0"/>
          </a:p>
          <a:p>
            <a:r>
              <a:rPr lang="sr-Latn-CS" sz="2400" dirty="0" smtClean="0"/>
              <a:t>Dokumenti za kupovinu materijala i </a:t>
            </a:r>
            <a:r>
              <a:rPr lang="sr-Latn-CS" sz="2400" dirty="0" smtClean="0"/>
              <a:t>druge rashode vezane </a:t>
            </a:r>
            <a:r>
              <a:rPr lang="sr-Latn-CS" sz="2400" dirty="0" smtClean="0"/>
              <a:t>za pčelarsku delatnost</a:t>
            </a:r>
            <a:r>
              <a:rPr lang="sr-Latn-CS" sz="2400" dirty="0" smtClean="0"/>
              <a:t>.</a:t>
            </a:r>
            <a:endParaRPr lang="en-US" sz="2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1428736"/>
            <a:ext cx="8229600" cy="1382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r-Latn-CS" sz="3600" dirty="0" smtClean="0"/>
              <a:t>Neophodna dokumentacija za sertifikaciju pčelinjaka</a:t>
            </a:r>
            <a:endParaRPr lang="en-GB" sz="3600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214554"/>
            <a:ext cx="8329642" cy="4143404"/>
          </a:xfrm>
        </p:spPr>
        <p:txBody>
          <a:bodyPr>
            <a:normAutofit fontScale="92500" lnSpcReduction="20000"/>
          </a:bodyPr>
          <a:lstStyle/>
          <a:p>
            <a:r>
              <a:rPr lang="sr-Latn-CS" dirty="0" smtClean="0"/>
              <a:t>Inspektor </a:t>
            </a:r>
            <a:r>
              <a:rPr lang="sr-Latn-CS" dirty="0" smtClean="0"/>
              <a:t>posećuje </a:t>
            </a:r>
            <a:r>
              <a:rPr lang="sr-Latn-CS" dirty="0" smtClean="0"/>
              <a:t>farmu/društvo </a:t>
            </a:r>
            <a:r>
              <a:rPr lang="sr-Latn-CS" dirty="0" smtClean="0"/>
              <a:t>bar  1 godišnje i istražuje sve što bi želeo da vidi, </a:t>
            </a:r>
            <a:r>
              <a:rPr lang="sr-Latn-CS" dirty="0" smtClean="0"/>
              <a:t>odgovarate </a:t>
            </a:r>
            <a:r>
              <a:rPr lang="sr-Latn-CS" dirty="0" smtClean="0"/>
              <a:t>na njegova pitanja.</a:t>
            </a:r>
            <a:endParaRPr lang="en-US" dirty="0" smtClean="0"/>
          </a:p>
          <a:p>
            <a:pPr lvl="0"/>
            <a:r>
              <a:rPr lang="sr-Latn-CS" dirty="0" smtClean="0"/>
              <a:t>Na kraju inspekcije Vi potpisujete inspekcijski izveštaj.</a:t>
            </a:r>
            <a:endParaRPr lang="en-US" dirty="0" smtClean="0"/>
          </a:p>
          <a:p>
            <a:pPr lvl="0"/>
            <a:r>
              <a:rPr lang="sr-Latn-CS" dirty="0" smtClean="0"/>
              <a:t>Na kraju kontrole se donosi rešenje da li Vaša </a:t>
            </a:r>
            <a:r>
              <a:rPr lang="sr-Latn-CS" dirty="0" smtClean="0"/>
              <a:t>farma/društvo </a:t>
            </a:r>
            <a:r>
              <a:rPr lang="sr-Latn-CS" dirty="0" smtClean="0"/>
              <a:t>može da bude sertificirano kao </a:t>
            </a:r>
            <a:r>
              <a:rPr lang="sr-Latn-CS" dirty="0" smtClean="0"/>
              <a:t>organsko.</a:t>
            </a:r>
            <a:endParaRPr lang="en-US" dirty="0" smtClean="0"/>
          </a:p>
          <a:p>
            <a:pPr lvl="0"/>
            <a:r>
              <a:rPr lang="sr-Latn-CS" dirty="0" smtClean="0"/>
              <a:t>Dobija se </a:t>
            </a:r>
            <a:r>
              <a:rPr lang="sr-Latn-CS" dirty="0" smtClean="0"/>
              <a:t>sertifikat, u kome su dati uslovi, koji trebaju da budu ispunjeni.</a:t>
            </a:r>
            <a:endParaRPr lang="en-US" dirty="0" smtClean="0"/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15001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KONTROLA</a:t>
            </a: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GB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P517003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785926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P519010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714488"/>
            <a:ext cx="6160581" cy="462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Content Placeholder 5" descr="P519007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500306"/>
            <a:ext cx="7715304" cy="3929090"/>
          </a:xfrm>
        </p:spPr>
        <p:txBody>
          <a:bodyPr>
            <a:noAutofit/>
          </a:bodyPr>
          <a:lstStyle/>
          <a:p>
            <a:r>
              <a:rPr lang="sr-Latn-C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HVALA NA PAŽNJI</a:t>
            </a:r>
            <a:r>
              <a:rPr lang="bg-BG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!</a:t>
            </a: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</a:rPr>
              <a:t>“OVAJ DOKUMENT JE NAPRAVLJEN UZ POMOĆ EVROPSKE UNIJE KROZ PREKOGRANIČNI PROGRAM PO IPA BUGARSKA - SRBIJA CCI BR. 2007CB16IPO006. JEDINSTVENU ODGOVORNOST ZA SADRŽAJ PUBLIKACIJE IMA UDRUŽENJE „BUGARSKA U EVROPI“ I ONA NI NA KOJI NAČIN NE IZRAŽAVA ZVANIČNU POZICIJU EVROPSKE UNIJE ILI ORGANA OVLAŠĆENOG ZA UPRAVLJANJE PROGRAMOM.”</a:t>
            </a:r>
          </a:p>
          <a:p>
            <a:endParaRPr lang="bg-BG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1062</Words>
  <Application>Microsoft Office PowerPoint</Application>
  <PresentationFormat>On-screen Show (4:3)</PresentationFormat>
  <Paragraphs>97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  Projekat 2007CB16IPO006-2009-1-47 “PČELARSTVO BEZ GRANICA”   </vt:lpstr>
      <vt:lpstr> 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Sasa Kostov</cp:lastModifiedBy>
  <cp:revision>21</cp:revision>
  <dcterms:created xsi:type="dcterms:W3CDTF">2011-11-11T07:34:52Z</dcterms:created>
  <dcterms:modified xsi:type="dcterms:W3CDTF">2012-02-12T20:37:30Z</dcterms:modified>
</cp:coreProperties>
</file>