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76" r:id="rId4"/>
    <p:sldId id="274" r:id="rId5"/>
    <p:sldId id="272" r:id="rId6"/>
    <p:sldId id="280" r:id="rId7"/>
    <p:sldId id="279" r:id="rId8"/>
    <p:sldId id="278" r:id="rId9"/>
    <p:sldId id="277" r:id="rId10"/>
    <p:sldId id="281" r:id="rId11"/>
    <p:sldId id="282" r:id="rId12"/>
    <p:sldId id="269" r:id="rId13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AC351B-2B2E-495B-A8D0-B61BFE8A802D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6822BC-3C99-41E7-8397-2FAF29A7E645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E9892-97D7-4D0E-A062-80E6A7F70B33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ECC52-A734-4C15-BE6D-96A67DBF1FA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A69FEA-88D8-47BC-8583-217C25F0AC7B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2498B-E4CD-4291-97B1-12AAFA65C67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DADE1-8B80-4DFF-A445-01093C6F7D02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34E8B-C6C7-43B0-BC25-5F190401E9F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BBCD8-213A-42CD-8D97-115717F3EC6B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B8F7D-4762-448B-928A-0B5538B0886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C396B-1C98-4870-A7C8-4E6C19B84C29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2FB7E-68DA-47F5-8EF5-2A0D00952A0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FF269-3830-4A9A-95B6-3A6CDACD57CF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CB6D-F907-43F8-935E-C8A00DEB62C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380618-DF66-4B93-9D48-0F79CA4B33D5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AC767-5F99-4E93-B898-9B6A6376C98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bg-B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BAF367-4346-4E4A-8F8F-7A166A50C0A7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7943B-6189-4DEB-9AFA-11C5DB7B309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F52AC-6773-4721-BC4B-83C1A90E6115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27BCC-F93A-4B5D-A129-02AAA35814D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F85D8-90EB-45BD-BB01-2491FC32ADE8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48977D-F9C0-495E-A3CC-0E201529015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bg-BG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2CBD307-F8B6-4EB6-B1F7-18F7021EADAB}" type="datetimeFigureOut">
              <a:rPr lang="bg-BG"/>
              <a:pPr>
                <a:defRPr/>
              </a:pPr>
              <a:t>13.02.2012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C81B505-0946-4CA6-9662-C33CB5370BF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785813" y="2000250"/>
            <a:ext cx="7772400" cy="1357313"/>
          </a:xfrm>
        </p:spPr>
        <p:txBody>
          <a:bodyPr/>
          <a:lstStyle/>
          <a:p>
            <a:pPr eaLnBrk="1" hangingPunct="1"/>
            <a:r>
              <a:rPr lang="bg-BG" sz="3200" b="1" smtClean="0">
                <a:latin typeface="Arial" charset="0"/>
                <a:cs typeface="Arial" charset="0"/>
              </a:rPr>
              <a:t/>
            </a:r>
            <a:br>
              <a:rPr lang="bg-BG" sz="3200" b="1" smtClean="0">
                <a:latin typeface="Arial" charset="0"/>
                <a:cs typeface="Arial" charset="0"/>
              </a:rPr>
            </a:br>
            <a:r>
              <a:rPr lang="bg-BG" sz="2800" b="1" smtClean="0">
                <a:latin typeface="Arial" charset="0"/>
                <a:cs typeface="Arial" charset="0"/>
              </a:rPr>
              <a:t>Проект </a:t>
            </a:r>
            <a:r>
              <a:rPr lang="ru-RU" sz="2800" b="1" smtClean="0">
                <a:latin typeface="Arial" charset="0"/>
                <a:cs typeface="Arial" charset="0"/>
              </a:rPr>
              <a:t>2007</a:t>
            </a:r>
            <a:r>
              <a:rPr lang="en-US" sz="2800" b="1" smtClean="0">
                <a:latin typeface="Arial" charset="0"/>
                <a:cs typeface="Arial" charset="0"/>
              </a:rPr>
              <a:t>CB</a:t>
            </a:r>
            <a:r>
              <a:rPr lang="ru-RU" sz="2800" b="1" smtClean="0">
                <a:latin typeface="Arial" charset="0"/>
                <a:cs typeface="Arial" charset="0"/>
              </a:rPr>
              <a:t>16</a:t>
            </a:r>
            <a:r>
              <a:rPr lang="en-US" sz="2800" b="1" smtClean="0">
                <a:latin typeface="Arial" charset="0"/>
                <a:cs typeface="Arial" charset="0"/>
              </a:rPr>
              <a:t>IPO</a:t>
            </a:r>
            <a:r>
              <a:rPr lang="ru-RU" sz="2800" b="1" smtClean="0">
                <a:latin typeface="Arial" charset="0"/>
                <a:cs typeface="Arial" charset="0"/>
              </a:rPr>
              <a:t>006-2009-</a:t>
            </a:r>
            <a:r>
              <a:rPr lang="de-DE" sz="2800" b="1" smtClean="0">
                <a:latin typeface="Arial" charset="0"/>
                <a:cs typeface="Arial" charset="0"/>
              </a:rPr>
              <a:t>1</a:t>
            </a:r>
            <a:r>
              <a:rPr lang="ru-RU" sz="2800" b="1" smtClean="0">
                <a:latin typeface="Arial" charset="0"/>
                <a:cs typeface="Arial" charset="0"/>
              </a:rPr>
              <a:t>-47 </a:t>
            </a:r>
            <a:br>
              <a:rPr lang="ru-RU" sz="2800" b="1" smtClean="0">
                <a:latin typeface="Arial" charset="0"/>
                <a:cs typeface="Arial" charset="0"/>
              </a:rPr>
            </a:br>
            <a:r>
              <a:rPr lang="bg-BG" sz="2800" b="1" smtClean="0">
                <a:latin typeface="Arial" charset="0"/>
                <a:cs typeface="Arial" charset="0"/>
              </a:rPr>
              <a:t>‘Пчеларство без граници’ </a:t>
            </a:r>
            <a:r>
              <a:rPr lang="bg-BG" sz="2800" i="1" smtClean="0"/>
              <a:t/>
            </a:r>
            <a:br>
              <a:rPr lang="bg-BG" sz="2800" i="1" smtClean="0"/>
            </a:br>
            <a:r>
              <a:rPr lang="bg-BG" sz="1600" smtClean="0"/>
              <a:t/>
            </a:r>
            <a:br>
              <a:rPr lang="bg-BG" sz="1600" smtClean="0"/>
            </a:br>
            <a:endParaRPr lang="bg-BG" sz="160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86188"/>
            <a:ext cx="6400800" cy="2071687"/>
          </a:xfrm>
        </p:spPr>
        <p:txBody>
          <a:bodyPr rtlCol="0">
            <a:normAutofit fontScale="25000" lnSpcReduction="20000"/>
          </a:bodyPr>
          <a:lstStyle/>
          <a:p>
            <a:r>
              <a:rPr lang="bg-BG" sz="9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ИЗЛОЖЕНИЕ НА ПЧЕЛНИ ПРОДУКТИ И</a:t>
            </a:r>
            <a:r>
              <a:rPr lang="en-US" sz="9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bg-BG" sz="9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9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ПЧЕЛАРСКИ ИНВЕНТАР</a:t>
            </a:r>
            <a:endParaRPr lang="en-US" sz="9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endParaRPr lang="bg-BG" sz="9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bg-BG" sz="9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Видин, 14.12.2011 – 16.12.2011</a:t>
            </a:r>
            <a:endParaRPr lang="en-US" sz="9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1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4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Настоящият проект се съ-финансира от ЕС чрез трансграничната програма по ИПП България – Сърбия </a:t>
            </a:r>
            <a:r>
              <a:rPr lang="fi-FI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CCI </a:t>
            </a:r>
            <a:r>
              <a:rPr lang="bg-BG" sz="4400" cap="all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№ 2007CB16IPO006</a:t>
            </a:r>
            <a:endParaRPr lang="bg-BG" sz="4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/>
          </p:cNvSpPr>
          <p:nvPr>
            <p:ph type="body" idx="1"/>
          </p:nvPr>
        </p:nvSpPr>
        <p:spPr>
          <a:xfrm>
            <a:off x="457200" y="2071678"/>
            <a:ext cx="8435975" cy="4054485"/>
          </a:xfrm>
        </p:spPr>
        <p:txBody>
          <a:bodyPr/>
          <a:lstStyle/>
          <a:p>
            <a:r>
              <a:rPr lang="bg-BG" sz="2400" dirty="0" smtClean="0"/>
              <a:t>Основно изискване в биологичното производство за борба с болести и неприятели е набелязване на мерки и създаване на </a:t>
            </a:r>
            <a:r>
              <a:rPr lang="bg-BG" sz="2400" dirty="0" smtClean="0"/>
              <a:t>условия, </a:t>
            </a:r>
            <a:r>
              <a:rPr lang="bg-BG" sz="2400" dirty="0" smtClean="0"/>
              <a:t>които да сведат до минимум риска от развитие и разпространение на съответната болест или неприятел.</a:t>
            </a:r>
          </a:p>
          <a:p>
            <a:r>
              <a:rPr lang="bg-BG" sz="2400" dirty="0" smtClean="0"/>
              <a:t>Ако това се окаже недостатъчно, в приложенията на Наредбата и Регламентите са описани за всеки отрасъл и дял от производството какви средства за лечение и профилактика са допустими и разрешени. </a:t>
            </a: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le 1"/>
          <p:cNvSpPr txBox="1">
            <a:spLocks/>
          </p:cNvSpPr>
          <p:nvPr/>
        </p:nvSpPr>
        <p:spPr bwMode="auto">
          <a:xfrm>
            <a:off x="395288" y="1484313"/>
            <a:ext cx="8424862" cy="49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>Борба с болестите и неприятелите в биологичното пчеларство</a:t>
            </a:r>
            <a:endParaRPr kumimoji="0" lang="bg-BG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bg-BG" sz="2800" dirty="0" smtClean="0"/>
              <a:t>В биологичното пчеларство като </a:t>
            </a:r>
            <a:r>
              <a:rPr lang="bg-BG" sz="2800" b="1" dirty="0" smtClean="0"/>
              <a:t>работа и действия за ограничаване и развитие на болести и неприятели се акцентира на 5 основни </a:t>
            </a:r>
            <a:r>
              <a:rPr lang="bg-BG" sz="2800" b="1" dirty="0" smtClean="0"/>
              <a:t>теми</a:t>
            </a:r>
            <a:r>
              <a:rPr lang="bg-BG" sz="2800" dirty="0" smtClean="0"/>
              <a:t>, </a:t>
            </a:r>
            <a:r>
              <a:rPr lang="bg-BG" sz="2800" dirty="0" smtClean="0"/>
              <a:t>които са описани и в законодателството:</a:t>
            </a:r>
          </a:p>
          <a:p>
            <a:pPr>
              <a:buClr>
                <a:schemeClr val="tx1"/>
              </a:buClr>
              <a:buNone/>
            </a:pPr>
            <a:r>
              <a:rPr lang="bg-BG" sz="2800" dirty="0" smtClean="0"/>
              <a:t> 1. Произход </a:t>
            </a:r>
            <a:r>
              <a:rPr lang="bg-BG" sz="2800" dirty="0" smtClean="0"/>
              <a:t>на </a:t>
            </a:r>
            <a:r>
              <a:rPr lang="bg-BG" sz="2800" dirty="0" smtClean="0"/>
              <a:t>пчелите - производителят взема предвид приспособяването на породата към местните условия, жизнеспособността и устойчивостта на пчелите към болести и неприятели</a:t>
            </a:r>
            <a:r>
              <a:rPr lang="bg-BG" sz="2800" dirty="0" smtClean="0"/>
              <a:t>. </a:t>
            </a:r>
            <a:r>
              <a:rPr lang="bg-BG" sz="2800" dirty="0" smtClean="0"/>
              <a:t>Предпочитат се европейските породи от Apis mellifera и техните местни екотипове. 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>
            <p:ph type="body" idx="1"/>
          </p:nvPr>
        </p:nvSpPr>
        <p:spPr>
          <a:xfrm>
            <a:off x="285720" y="1785926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800" dirty="0" smtClean="0"/>
              <a:t>2. </a:t>
            </a:r>
            <a:r>
              <a:rPr lang="bg-BG" dirty="0" smtClean="0"/>
              <a:t>Разположение </a:t>
            </a:r>
            <a:r>
              <a:rPr lang="bg-BG" dirty="0" smtClean="0"/>
              <a:t>на </a:t>
            </a:r>
            <a:r>
              <a:rPr lang="bg-BG" dirty="0" smtClean="0"/>
              <a:t>пчелина -  разположение на пчелините в близост до достатъчно </a:t>
            </a:r>
            <a:r>
              <a:rPr lang="bg-BG" dirty="0" smtClean="0"/>
              <a:t>медоносна растителност, </a:t>
            </a:r>
            <a:r>
              <a:rPr lang="bg-BG" dirty="0" smtClean="0"/>
              <a:t>източниците </a:t>
            </a:r>
            <a:r>
              <a:rPr lang="bg-BG" dirty="0" smtClean="0"/>
              <a:t>на нектар и полен в радиус до 3 км от </a:t>
            </a:r>
            <a:r>
              <a:rPr lang="bg-BG" dirty="0" smtClean="0"/>
              <a:t>пчелина са биологични или диворастящи и разположение на пчелина на достатъчно </a:t>
            </a:r>
            <a:r>
              <a:rPr lang="bg-BG" dirty="0" smtClean="0"/>
              <a:t>голямо разстояние от всякакви източници на възможно замърсяване. </a:t>
            </a:r>
          </a:p>
          <a:p>
            <a:pPr>
              <a:lnSpc>
                <a:spcPct val="80000"/>
              </a:lnSpc>
            </a:pPr>
            <a:endParaRPr lang="bg-BG" dirty="0" smtClean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body" idx="1"/>
          </p:nvPr>
        </p:nvSpPr>
        <p:spPr>
          <a:xfrm>
            <a:off x="468313" y="1628775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800" dirty="0" smtClean="0"/>
              <a:t>3. Пчелни кошери – допустимо е използването на всички </a:t>
            </a:r>
            <a:r>
              <a:rPr lang="bg-BG" sz="2800" dirty="0" smtClean="0"/>
              <a:t>познати системи </a:t>
            </a:r>
            <a:r>
              <a:rPr lang="bg-BG" sz="2800" dirty="0" smtClean="0"/>
              <a:t>от естествени </a:t>
            </a:r>
            <a:r>
              <a:rPr lang="bg-BG" sz="2800" dirty="0" smtClean="0"/>
              <a:t>субстанции и </a:t>
            </a:r>
            <a:r>
              <a:rPr lang="bg-BG" sz="2800" dirty="0" smtClean="0"/>
              <a:t>материали, с външно </a:t>
            </a:r>
            <a:r>
              <a:rPr lang="bg-BG" sz="2800" dirty="0" smtClean="0"/>
              <a:t>измазване само с естествени бои и </a:t>
            </a:r>
            <a:r>
              <a:rPr lang="bg-BG" sz="2800" dirty="0" smtClean="0"/>
              <a:t>материали и вътрешно </a:t>
            </a:r>
            <a:r>
              <a:rPr lang="bg-BG" sz="2800" dirty="0" smtClean="0"/>
              <a:t>измазване само с восък и </a:t>
            </a:r>
            <a:r>
              <a:rPr lang="bg-BG" sz="2800" dirty="0" smtClean="0"/>
              <a:t>прополис. Не </a:t>
            </a:r>
            <a:r>
              <a:rPr lang="bg-BG" sz="2800" dirty="0" smtClean="0"/>
              <a:t>се допуска външно измазване с бои, лакове, лазурни лакове от индустриален и синтетичен </a:t>
            </a:r>
            <a:r>
              <a:rPr lang="bg-BG" sz="2800" dirty="0" smtClean="0"/>
              <a:t>произход.</a:t>
            </a:r>
            <a:endParaRPr lang="en-US" sz="2800" dirty="0" smtClean="0"/>
          </a:p>
          <a:p>
            <a:pPr>
              <a:lnSpc>
                <a:spcPct val="80000"/>
              </a:lnSpc>
              <a:buNone/>
            </a:pPr>
            <a:r>
              <a:rPr lang="bg-BG" sz="2800" dirty="0" smtClean="0"/>
              <a:t>4. </a:t>
            </a:r>
            <a:r>
              <a:rPr lang="bg-BG" sz="2800" dirty="0" smtClean="0"/>
              <a:t>Пчелен восък – само собствен восък, от естествен градеж или восък с извършен анализ за остатъчни вещества и с разрешение от страна на контролния орган.</a:t>
            </a:r>
          </a:p>
          <a:p>
            <a:pPr>
              <a:lnSpc>
                <a:spcPct val="80000"/>
              </a:lnSpc>
            </a:pPr>
            <a:endParaRPr lang="bg-BG" sz="2800" dirty="0" smtClean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body" idx="1"/>
          </p:nvPr>
        </p:nvSpPr>
        <p:spPr>
          <a:xfrm>
            <a:off x="468313" y="1268413"/>
            <a:ext cx="8229600" cy="5329237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dirty="0" smtClean="0"/>
              <a:t>5. Грижи </a:t>
            </a:r>
            <a:r>
              <a:rPr lang="bg-BG" dirty="0" smtClean="0"/>
              <a:t>за пчелните семейства и </a:t>
            </a:r>
            <a:r>
              <a:rPr lang="bg-BG" dirty="0" smtClean="0"/>
              <a:t>подхранване - в </a:t>
            </a:r>
            <a:r>
              <a:rPr lang="en-US" dirty="0" err="1" smtClean="0"/>
              <a:t>края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производствения</a:t>
            </a:r>
            <a:r>
              <a:rPr lang="en-US" dirty="0" smtClean="0"/>
              <a:t> </a:t>
            </a:r>
            <a:r>
              <a:rPr lang="en-US" dirty="0" err="1" smtClean="0"/>
              <a:t>период</a:t>
            </a:r>
            <a:r>
              <a:rPr lang="en-US" dirty="0" smtClean="0"/>
              <a:t> </a:t>
            </a:r>
            <a:r>
              <a:rPr lang="en-US" dirty="0" err="1" smtClean="0"/>
              <a:t>кошерите</a:t>
            </a:r>
            <a:r>
              <a:rPr lang="en-US" dirty="0" smtClean="0"/>
              <a:t> </a:t>
            </a:r>
            <a:r>
              <a:rPr lang="en-US" dirty="0" err="1" smtClean="0"/>
              <a:t>задължително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оставят</a:t>
            </a:r>
            <a:r>
              <a:rPr lang="en-US" dirty="0" smtClean="0"/>
              <a:t> с </a:t>
            </a:r>
            <a:r>
              <a:rPr lang="en-US" dirty="0" err="1" smtClean="0"/>
              <a:t>резерви</a:t>
            </a:r>
            <a:r>
              <a:rPr lang="en-US" dirty="0" smtClean="0"/>
              <a:t> </a:t>
            </a:r>
            <a:r>
              <a:rPr lang="en-US" dirty="0" err="1" smtClean="0"/>
              <a:t>от</a:t>
            </a:r>
            <a:r>
              <a:rPr lang="en-US" dirty="0" smtClean="0"/>
              <a:t> </a:t>
            </a:r>
            <a:r>
              <a:rPr lang="en-US" dirty="0" err="1" smtClean="0"/>
              <a:t>мед</a:t>
            </a:r>
            <a:r>
              <a:rPr lang="en-US" dirty="0" smtClean="0"/>
              <a:t> и </a:t>
            </a:r>
            <a:r>
              <a:rPr lang="en-US" dirty="0" err="1" smtClean="0"/>
              <a:t>полен</a:t>
            </a:r>
            <a:r>
              <a:rPr lang="en-US" dirty="0" smtClean="0"/>
              <a:t> в </a:t>
            </a:r>
            <a:r>
              <a:rPr lang="en-US" dirty="0" err="1" smtClean="0"/>
              <a:t>необходимото</a:t>
            </a:r>
            <a:r>
              <a:rPr lang="en-US" dirty="0" smtClean="0"/>
              <a:t> </a:t>
            </a:r>
            <a:r>
              <a:rPr lang="en-US" dirty="0" err="1" smtClean="0"/>
              <a:t>количество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изхранване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пчелите</a:t>
            </a:r>
            <a:r>
              <a:rPr lang="en-US" dirty="0" smtClean="0"/>
              <a:t> </a:t>
            </a:r>
            <a:r>
              <a:rPr lang="en-US" dirty="0" err="1" smtClean="0"/>
              <a:t>през</a:t>
            </a:r>
            <a:r>
              <a:rPr lang="en-US" dirty="0" smtClean="0"/>
              <a:t> </a:t>
            </a:r>
            <a:r>
              <a:rPr lang="en-US" dirty="0" err="1" smtClean="0"/>
              <a:t>зимата</a:t>
            </a:r>
            <a:r>
              <a:rPr lang="bg-BG" dirty="0" smtClean="0"/>
              <a:t>. </a:t>
            </a:r>
            <a:r>
              <a:rPr lang="bg-BG" dirty="0" smtClean="0"/>
              <a:t>Изкуствено </a:t>
            </a:r>
            <a:r>
              <a:rPr lang="bg-BG" dirty="0" smtClean="0"/>
              <a:t>подхранване се разрешава, когато оцеляването на кошерите е застрашено поради неблагоприятните климатични условия, след разрешение на контролният орган. 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body" idx="1"/>
          </p:nvPr>
        </p:nvSpPr>
        <p:spPr>
          <a:xfrm>
            <a:off x="457200" y="908050"/>
            <a:ext cx="8229600" cy="594995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Изброените до тук действия оказват благоприятно развитие на пчелните семейства, но в пчеларската практика се прилагат и следните мерки: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1. избор на продуктивни и устойчиви срещу заболявания породи и линии пчели;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2. полагане на системни грижи за пчелните семейства според годишния сезон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чрез: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а) подмяна при нужда на пчелите майки;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б)  редовни прегледи на пчелните семейства за ранно откриване на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заболяванията;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в) контрол на търтеевото пило;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г)  поддържане на добро хигиенно и ветеринарно-санитарно състояние на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пчелините и на спомагателните постройки към тях и провеждане на редовна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профилактична дезинфекция и дезинсекция на оборудването и пчеларския инвентар;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д)  своевременно унищожаване на замърсени материали и източници на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инфекциозни причинители и провеждане на заключителна дезинфекция;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е) редовна подмяна на восъчните пити;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ж) постоянно поддържане в кошера на достатъчен брой пити с мед и прашец;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з) зазимяване на кошерите с нужното количество мед и прашец, достатъчно за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1800" smtClean="0"/>
              <a:t>нормално презимуване на пчелните семейства. </a:t>
            </a:r>
          </a:p>
          <a:p>
            <a:pPr>
              <a:lnSpc>
                <a:spcPct val="80000"/>
              </a:lnSpc>
            </a:pPr>
            <a:endParaRPr lang="bg-BG" sz="1800" smtClean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При констатиране на заразно или паразитно заболяване на пчелни семейства собственикът осигурява ветеринарно медицинско лечение,  като в случай на заразно заболяване лечението се съчетава с карантиниране на пчелина.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За лечение се използват: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1. фитотерапевтични лекарствени средства  (растителни екстракти и есенции с изключение на антибиотици);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2.  хомеопатични лекарствени средства  (растителни,  животински или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минерални).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Когато тези средства са неефективни в борбата с болестите и паразитите и има опасност пчелното семейство да загине,  ветеринарният лекар прилага синтезирани по химичен път алопатични ветеринарномедицински продукти и антибиотици.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След употребата на синтезирани по химичен път алопатични ветеринарномедицински продукти всички восъчни пити се подменят с нови рамки с восъчна основа, произхождаща от стопанство с биологично производство, и третираните пчелни семейства се подлагат на преходен период една година.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2000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2000" smtClean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u="sng" smtClean="0"/>
              <a:t>Разрешени препарати срещу ВАРОАТОЗА: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mtClean="0"/>
              <a:t>	- Мравчена киселина 60% и 85% разтвор (с различни типове изпарители)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mtClean="0"/>
              <a:t>	- Оксалова киселина 4% (аерозол-обгазяване)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smtClean="0"/>
              <a:t>	- Млечна киселина 15%(третиране  чрез напръскване) и други етерични масла (кристали или изпарители на тимол, евкалиптово масло, ментол и камфор)</a:t>
            </a:r>
            <a:r>
              <a:rPr lang="ru-RU" smtClean="0"/>
              <a:t> </a:t>
            </a:r>
            <a:endParaRPr lang="bg-BG" u="sng" smtClean="0"/>
          </a:p>
          <a:p>
            <a:pPr>
              <a:lnSpc>
                <a:spcPct val="90000"/>
              </a:lnSpc>
            </a:pPr>
            <a:endParaRPr lang="bg-BG" smtClean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u="sng" smtClean="0"/>
              <a:t>Третиране с тимол в началото на сезона - м.април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На 25 кг сироп /разтворен пчелен мед и вода 1</a:t>
            </a:r>
            <a:r>
              <a:rPr lang="ru-RU" sz="2000" smtClean="0"/>
              <a:t>:1</a:t>
            </a:r>
            <a:r>
              <a:rPr lang="bg-BG" sz="2000" smtClean="0"/>
              <a:t>/ добавя 3-5 гр. тимол. </a:t>
            </a:r>
          </a:p>
          <a:p>
            <a:pPr>
              <a:lnSpc>
                <a:spcPct val="80000"/>
              </a:lnSpc>
            </a:pPr>
            <a:r>
              <a:rPr lang="bg-BG" sz="2000" smtClean="0"/>
              <a:t>Тимола е предварително разтворен в спирт.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     36-40 гр. тимол в 50-60 гр.спирт, за 300 л.вода. </a:t>
            </a:r>
          </a:p>
          <a:p>
            <a:pPr>
              <a:lnSpc>
                <a:spcPct val="80000"/>
              </a:lnSpc>
            </a:pPr>
            <a:r>
              <a:rPr lang="bg-BG" sz="2000" smtClean="0"/>
              <a:t>Полученият разтвор спирт- тимол  разтваря в топла вода и прибавям към сиропа.</a:t>
            </a:r>
          </a:p>
          <a:p>
            <a:pPr>
              <a:lnSpc>
                <a:spcPct val="80000"/>
              </a:lnSpc>
            </a:pPr>
            <a:r>
              <a:rPr lang="bg-BG" sz="2000" smtClean="0"/>
              <a:t>Третира се 3 пъти през 5 дни.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8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u="sng" smtClean="0"/>
              <a:t>Третиране срещу вароатоза на семействата с мравчена киселина около 10  до 20 май. 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smtClean="0"/>
              <a:t>От 20-25мл 60% мравчена киселина на пчелен кошер през 5 дни.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800" smtClean="0"/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bg-BG" sz="2000" u="sng" smtClean="0"/>
              <a:t>Третиране с тимол след приключване на главната паша – м. юли </a:t>
            </a:r>
            <a:r>
              <a:rPr lang="bg-BG" sz="1400" u="sng" smtClean="0"/>
              <a:t>/края/</a:t>
            </a:r>
          </a:p>
          <a:p>
            <a:pPr>
              <a:lnSpc>
                <a:spcPct val="80000"/>
              </a:lnSpc>
            </a:pPr>
            <a:r>
              <a:rPr lang="bg-BG" sz="2100" smtClean="0"/>
              <a:t>Свалят се магазините и се третира с тимол на кристали – по 7 гр. на пчелно семейство. На контролни семейства се поставя лист амбалажна хартия намазана с олио и се следи опаразитеността на семейството.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1400" smtClean="0"/>
          </a:p>
          <a:p>
            <a:pPr>
              <a:lnSpc>
                <a:spcPct val="80000"/>
              </a:lnSpc>
              <a:buFont typeface="Arial" charset="0"/>
              <a:buNone/>
            </a:pPr>
            <a:endParaRPr lang="bg-BG" sz="2000" smtClean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endParaRPr lang="bg-BG" sz="1000" u="sng" dirty="0" smtClean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bg-BG" u="sng" dirty="0" smtClean="0"/>
              <a:t>Най-важната задача е третирането на пчелите срещу вароатоза.</a:t>
            </a:r>
            <a:r>
              <a:rPr lang="bg-BG" b="1" dirty="0" smtClean="0"/>
              <a:t> </a:t>
            </a:r>
          </a:p>
          <a:p>
            <a:pPr>
              <a:lnSpc>
                <a:spcPct val="90000"/>
              </a:lnSpc>
            </a:pPr>
            <a:r>
              <a:rPr lang="bg-BG" sz="3000" dirty="0" smtClean="0"/>
              <a:t>Това се прави м. октомври – </a:t>
            </a:r>
            <a:r>
              <a:rPr lang="bg-BG" sz="3000" dirty="0" smtClean="0"/>
              <a:t>ноември, </a:t>
            </a:r>
            <a:r>
              <a:rPr lang="bg-BG" sz="3000" dirty="0" smtClean="0"/>
              <a:t>когато няма пило в кошера. </a:t>
            </a:r>
          </a:p>
          <a:p>
            <a:pPr>
              <a:lnSpc>
                <a:spcPct val="90000"/>
              </a:lnSpc>
            </a:pPr>
            <a:r>
              <a:rPr lang="bg-BG" sz="3000" dirty="0" smtClean="0"/>
              <a:t>Третира се с оксалова киселина - 30 </a:t>
            </a:r>
            <a:r>
              <a:rPr lang="bg-BG" sz="3000" dirty="0" smtClean="0"/>
              <a:t>гр. </a:t>
            </a:r>
            <a:r>
              <a:rPr lang="bg-BG" sz="3000" dirty="0" smtClean="0"/>
              <a:t>на 1 л. вода чрез накапване или </a:t>
            </a:r>
            <a:r>
              <a:rPr lang="bg-BG" sz="3000" dirty="0" smtClean="0"/>
              <a:t>се обработва </a:t>
            </a:r>
            <a:r>
              <a:rPr lang="bg-BG" sz="3000" dirty="0" smtClean="0"/>
              <a:t>всяка пита с </a:t>
            </a:r>
            <a:r>
              <a:rPr lang="bg-BG" sz="3000" dirty="0" smtClean="0"/>
              <a:t>пулверизатор </a:t>
            </a:r>
            <a:r>
              <a:rPr lang="bg-BG" sz="3000" dirty="0" smtClean="0"/>
              <a:t>по 50-60 мл.на кошер.</a:t>
            </a:r>
          </a:p>
          <a:p>
            <a:pPr>
              <a:lnSpc>
                <a:spcPct val="90000"/>
              </a:lnSpc>
            </a:pPr>
            <a:r>
              <a:rPr lang="bg-BG" sz="2800" dirty="0" smtClean="0"/>
              <a:t>Температурата при третиране не трябва да бъде по-ниска от 5</a:t>
            </a:r>
            <a:r>
              <a:rPr lang="en-US" sz="2800" dirty="0" smtClean="0"/>
              <a:t>º</a:t>
            </a:r>
            <a:r>
              <a:rPr lang="bg-BG" sz="2800" dirty="0" smtClean="0"/>
              <a:t>С.</a:t>
            </a:r>
          </a:p>
          <a:p>
            <a:pPr>
              <a:lnSpc>
                <a:spcPct val="90000"/>
              </a:lnSpc>
            </a:pPr>
            <a:endParaRPr lang="bg-BG" sz="3000" dirty="0" smtClean="0"/>
          </a:p>
          <a:p>
            <a:pPr eaLnBrk="1" hangingPunct="1">
              <a:lnSpc>
                <a:spcPct val="90000"/>
              </a:lnSpc>
            </a:pPr>
            <a:endParaRPr lang="bg-BG" dirty="0" smtClean="0"/>
          </a:p>
          <a:p>
            <a:pPr>
              <a:lnSpc>
                <a:spcPct val="90000"/>
              </a:lnSpc>
            </a:pPr>
            <a:endParaRPr lang="bg-BG" sz="2400" dirty="0" smtClean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34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75" y="1643063"/>
            <a:ext cx="7772400" cy="5715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bg-BG" sz="36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bg-BG" sz="3600" b="1" dirty="0" smtClean="0">
                <a:latin typeface="Arial" pitchFamily="34" charset="0"/>
                <a:cs typeface="Arial" pitchFamily="34" charset="0"/>
              </a:rPr>
            </a:br>
            <a:r>
              <a:rPr lang="bg-BG" sz="1800" i="1" dirty="0" smtClean="0"/>
              <a:t/>
            </a:r>
            <a:br>
              <a:rPr lang="bg-BG" sz="1800" i="1" dirty="0" smtClean="0"/>
            </a:br>
            <a:r>
              <a:rPr lang="bg-BG" sz="1800" dirty="0" smtClean="0"/>
              <a:t/>
            </a:r>
            <a:br>
              <a:rPr lang="bg-BG" sz="1800" dirty="0" smtClean="0"/>
            </a:br>
            <a:endParaRPr lang="bg-BG" sz="1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2500313"/>
            <a:ext cx="7715250" cy="392906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БЛАГОДАРИМ ЗА ВНИМАНИЕТО!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bg-BG" sz="1400" cap="all" dirty="0" smtClean="0">
                <a:solidFill>
                  <a:schemeClr val="tx1"/>
                </a:solidFill>
              </a:rPr>
              <a:t>“Този документ е създаден с помощта на Европейския Съюз чрез Трансграничната програма по ИПП България-СЪРБИЯ </a:t>
            </a:r>
            <a:r>
              <a:rPr lang="fi-FI" sz="1400" cap="all" dirty="0" smtClean="0">
                <a:solidFill>
                  <a:schemeClr val="tx1"/>
                </a:solidFill>
              </a:rPr>
              <a:t>CCI </a:t>
            </a:r>
            <a:r>
              <a:rPr lang="bg-BG" sz="1400" cap="all" dirty="0" smtClean="0">
                <a:solidFill>
                  <a:schemeClr val="tx1"/>
                </a:solidFill>
              </a:rPr>
              <a:t>№ 2007CB16IPO006. Съдържанието на тАЗИ ПУБЛИКАЦИЯ е единствена отговорност на Сдружение ”БЪЛГАРИЯ В европа” и по никакъв начин не отразява възгледите на Европейския Съюз или на Управляващия орган по програмата.”</a:t>
            </a:r>
            <a:endParaRPr lang="bg-BG" sz="1400" dirty="0" smtClean="0">
              <a:solidFill>
                <a:schemeClr val="tx1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bg-BG" sz="36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937</Words>
  <Application>Microsoft Office PowerPoint</Application>
  <PresentationFormat>On-screen Show (4:3)</PresentationFormat>
  <Paragraphs>74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 Проект 2007CB16IPO006-2009-1-47  ‘Пчеларство без граници’ 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ADMIN</cp:lastModifiedBy>
  <cp:revision>16</cp:revision>
  <dcterms:created xsi:type="dcterms:W3CDTF">2011-11-11T07:34:52Z</dcterms:created>
  <dcterms:modified xsi:type="dcterms:W3CDTF">2012-02-13T10:34:06Z</dcterms:modified>
</cp:coreProperties>
</file>