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59" r:id="rId6"/>
    <p:sldId id="261" r:id="rId7"/>
    <p:sldId id="262" r:id="rId8"/>
    <p:sldId id="264" r:id="rId9"/>
    <p:sldId id="270" r:id="rId10"/>
    <p:sldId id="269" r:id="rId1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12.9.2013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12.9.2013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12.9.2013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12.9.2013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12.9.2013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12.9.2013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12.9.2013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83165-3835-47FB-9E89-52CDC311B7C7}" type="datetimeFigureOut">
              <a:rPr lang="bg-BG" smtClean="0"/>
              <a:pPr/>
              <a:t>12.9.2013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2636912"/>
            <a:ext cx="7772400" cy="2160240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cs typeface="Arial" pitchFamily="34" charset="0"/>
              </a:rPr>
              <a:t>ТРАНСГРАНИЧНА</a:t>
            </a:r>
            <a:r>
              <a:rPr lang="ru-RU" sz="3600" b="1" dirty="0" smtClean="0"/>
              <a:t> ПРОГРАМА </a:t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ПО ИПП БЪЛГАРИЯ</a:t>
            </a:r>
            <a:r>
              <a:rPr lang="en-US" sz="3600" b="1" dirty="0" smtClean="0"/>
              <a:t> </a:t>
            </a:r>
            <a:r>
              <a:rPr lang="bg-BG" sz="3600" b="1" dirty="0" smtClean="0"/>
              <a:t>- СЪРБИЯ </a:t>
            </a:r>
            <a:br>
              <a:rPr lang="bg-BG" sz="3600" b="1" dirty="0" smtClean="0"/>
            </a:b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fi-FI" sz="3600" b="1" cap="all" dirty="0" smtClean="0"/>
              <a:t>CCI </a:t>
            </a:r>
            <a:r>
              <a:rPr lang="bg-BG" sz="3600" b="1" cap="all" dirty="0"/>
              <a:t>№ 2007CB16IPO006</a:t>
            </a:r>
            <a:r>
              <a:rPr lang="bg-BG" sz="3600" b="1" dirty="0" smtClean="0"/>
              <a:t/>
            </a:r>
            <a:br>
              <a:rPr lang="bg-BG" sz="3600" b="1" dirty="0" smtClean="0"/>
            </a:br>
            <a:endParaRPr lang="bg-BG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00808"/>
            <a:ext cx="7772400" cy="4536504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Обща </a:t>
            </a:r>
            <a:r>
              <a:rPr lang="ru-RU" sz="2800" b="1" dirty="0" smtClean="0"/>
              <a:t>информация</a:t>
            </a:r>
            <a:br>
              <a:rPr lang="ru-RU" sz="2800" b="1" dirty="0" smtClean="0"/>
            </a:br>
            <a:r>
              <a:rPr lang="ru-RU" sz="2200" dirty="0" smtClean="0"/>
              <a:t>Програмата </a:t>
            </a:r>
            <a:r>
              <a:rPr lang="ru-RU" sz="2200" dirty="0"/>
              <a:t>за трансгранично сътрудничество по Инструмента за предприсъединителна помощ (ИПП) България – Сърбия се финансира от Европейския съюз чрез фонда на ИПП и съ-финансиране от България и Сърбия чрез държавния бюджет и/или чрез собствено финансиране осигурено от бенефициентите </a:t>
            </a:r>
            <a:r>
              <a:rPr lang="ru-RU" sz="2200" dirty="0" smtClean="0"/>
              <a:t>по проектите. Програмният </a:t>
            </a:r>
            <a:r>
              <a:rPr lang="ru-RU" sz="2200" dirty="0"/>
              <a:t>документ, изготвен съвместно от двете страни в партньорство с националните, регионални и местни заинтересовани лица </a:t>
            </a:r>
            <a:r>
              <a:rPr lang="ru-RU" sz="2200" dirty="0" smtClean="0"/>
              <a:t>е </a:t>
            </a:r>
            <a:r>
              <a:rPr lang="ru-RU" sz="2200" dirty="0"/>
              <a:t>одобрен от Европейската Комисия на </a:t>
            </a:r>
            <a:r>
              <a:rPr lang="ru-RU" sz="2200" b="1" dirty="0" smtClean="0"/>
              <a:t>25.03.2008 </a:t>
            </a:r>
            <a:r>
              <a:rPr lang="ru-RU" sz="2200" b="1" dirty="0"/>
              <a:t>г</a:t>
            </a:r>
            <a:r>
              <a:rPr lang="ru-RU" sz="2200" b="1" dirty="0" smtClean="0"/>
              <a:t>.</a:t>
            </a:r>
            <a:r>
              <a:rPr lang="bg-BG" sz="2200" b="1" dirty="0" smtClean="0"/>
              <a:t> с</a:t>
            </a:r>
            <a:r>
              <a:rPr lang="ru-RU" sz="2200" dirty="0"/>
              <a:t> </a:t>
            </a:r>
            <a:r>
              <a:rPr lang="ru-RU" sz="2200" b="1" dirty="0" smtClean="0"/>
              <a:t>Решение </a:t>
            </a:r>
            <a:r>
              <a:rPr lang="ru-RU" sz="2200" b="1" dirty="0"/>
              <a:t>№ </a:t>
            </a:r>
            <a:r>
              <a:rPr lang="ru-RU" sz="2200" b="1" dirty="0" smtClean="0"/>
              <a:t>1058</a:t>
            </a:r>
            <a:r>
              <a:rPr lang="ru-RU" sz="2200" dirty="0" smtClean="0"/>
              <a:t>. </a:t>
            </a:r>
            <a:r>
              <a:rPr lang="ru-RU" sz="2200" dirty="0"/>
              <a:t>Той определя общата рамка на интервенцията на ИПП в програмата за транс-граничната област.</a:t>
            </a:r>
            <a:br>
              <a:rPr lang="ru-RU" sz="2200" dirty="0"/>
            </a:br>
            <a:r>
              <a:rPr lang="ru-RU" sz="2200" dirty="0"/>
              <a:t>Програмата е своеобразно продължение и надграждане на програмата „</a:t>
            </a:r>
            <a:r>
              <a:rPr lang="ru-RU" sz="2200" dirty="0" smtClean="0"/>
              <a:t>Добросъседство</a:t>
            </a:r>
            <a:r>
              <a:rPr lang="ru-RU" sz="2200" dirty="0"/>
              <a:t>” между двете държави, реализирана в периода 2004 – 2006 година.</a:t>
            </a:r>
            <a:br>
              <a:rPr lang="ru-RU" sz="2200" dirty="0"/>
            </a:br>
            <a:endParaRPr lang="bg-BG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00808"/>
            <a:ext cx="7772400" cy="1440160"/>
          </a:xfrm>
        </p:spPr>
        <p:txBody>
          <a:bodyPr>
            <a:normAutofit fontScale="90000"/>
          </a:bodyPr>
          <a:lstStyle/>
          <a:p>
            <a:pPr>
              <a:spcBef>
                <a:spcPts val="600"/>
              </a:spcBef>
            </a:pPr>
            <a:r>
              <a:rPr lang="bg-BG" sz="3600" b="1" dirty="0" smtClean="0"/>
              <a:t>Програмата </a:t>
            </a:r>
            <a:br>
              <a:rPr lang="bg-BG" sz="3600" b="1" dirty="0" smtClean="0"/>
            </a:br>
            <a:r>
              <a:rPr lang="bg-BG" sz="3600" dirty="0" smtClean="0"/>
              <a:t/>
            </a:r>
            <a:br>
              <a:rPr lang="bg-BG" sz="3600" dirty="0" smtClean="0"/>
            </a:br>
            <a:r>
              <a:rPr lang="bg-BG" sz="3600" b="1" dirty="0" smtClean="0"/>
              <a:t>ДОПУСТИМ ТГС РАЙОН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bg-BG" sz="3100" dirty="0" smtClean="0"/>
              <a:t>Територия: 39.434 кв. км.</a:t>
            </a:r>
            <a:br>
              <a:rPr lang="bg-BG" sz="3100" dirty="0" smtClean="0"/>
            </a:br>
            <a:r>
              <a:rPr lang="bg-BG" sz="3100" dirty="0" smtClean="0"/>
              <a:t>Население: 3.309.998 души</a:t>
            </a:r>
            <a:br>
              <a:rPr lang="bg-BG" sz="3100" dirty="0" smtClean="0"/>
            </a:br>
            <a:r>
              <a:rPr lang="bg-BG" sz="3100" dirty="0" smtClean="0"/>
              <a:t>Допустима област(</a:t>
            </a:r>
            <a:r>
              <a:rPr lang="sr-Latn-CS" sz="3100" dirty="0" smtClean="0"/>
              <a:t>NUTS III):</a:t>
            </a:r>
            <a:br>
              <a:rPr lang="sr-Latn-CS" sz="3100" dirty="0" smtClean="0"/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3789040"/>
            <a:ext cx="4392488" cy="1944216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ru-RU" sz="2000" b="1" dirty="0" smtClean="0">
                <a:solidFill>
                  <a:schemeClr val="tx1"/>
                </a:solidFill>
              </a:rPr>
              <a:t>Български области на ниво NUTS III</a:t>
            </a:r>
          </a:p>
          <a:p>
            <a:pPr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Област Видин: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</a:rPr>
              <a:t>11 общини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Област Монтана: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</a:rPr>
              <a:t>11 общини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Област София</a:t>
            </a:r>
            <a:r>
              <a:rPr lang="en-US" sz="2000" dirty="0" smtClean="0">
                <a:solidFill>
                  <a:schemeClr val="tx1"/>
                </a:solidFill>
              </a:rPr>
              <a:t>: </a:t>
            </a:r>
            <a:r>
              <a:rPr lang="ru-RU" sz="2000" i="1" dirty="0" smtClean="0">
                <a:solidFill>
                  <a:schemeClr val="tx1"/>
                </a:solidFill>
              </a:rPr>
              <a:t>22 общини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Област Перник: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</a:rPr>
              <a:t>6 общини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Област Кюстендил: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</a:rPr>
              <a:t>9 общини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2000" dirty="0" smtClean="0">
                <a:solidFill>
                  <a:schemeClr val="tx1"/>
                </a:solidFill>
              </a:rPr>
              <a:t>Област София град</a:t>
            </a:r>
            <a:r>
              <a:rPr lang="en-US" sz="2000" dirty="0" smtClean="0">
                <a:solidFill>
                  <a:schemeClr val="tx1"/>
                </a:solidFill>
              </a:rPr>
              <a:t>: </a:t>
            </a:r>
            <a:r>
              <a:rPr lang="ru-RU" sz="2000" i="1" dirty="0" smtClean="0">
                <a:solidFill>
                  <a:schemeClr val="tx1"/>
                </a:solidFill>
              </a:rPr>
              <a:t>1 община</a:t>
            </a:r>
            <a:endParaRPr lang="ru-RU" sz="2000" dirty="0" smtClean="0">
              <a:solidFill>
                <a:schemeClr val="tx1"/>
              </a:solidFill>
            </a:endParaRPr>
          </a:p>
          <a:p>
            <a:endParaRPr lang="bg-BG" sz="16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4283968" y="3789040"/>
            <a:ext cx="46805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Сръбски области на ниво NUTS III:</a:t>
            </a:r>
          </a:p>
          <a:p>
            <a:r>
              <a:rPr lang="ru-RU" sz="2000" dirty="0" smtClean="0"/>
              <a:t>Област Бор:</a:t>
            </a:r>
            <a:r>
              <a:rPr lang="en-US" sz="2000" dirty="0" smtClean="0"/>
              <a:t> </a:t>
            </a:r>
            <a:r>
              <a:rPr lang="ru-RU" sz="2000" i="1" dirty="0" smtClean="0"/>
              <a:t>4 общини</a:t>
            </a:r>
            <a:endParaRPr lang="ru-RU" sz="2000" dirty="0" smtClean="0"/>
          </a:p>
          <a:p>
            <a:r>
              <a:rPr lang="ru-RU" sz="2000" dirty="0" smtClean="0"/>
              <a:t>Област Зайчар:</a:t>
            </a:r>
            <a:r>
              <a:rPr lang="en-US" sz="2000" dirty="0" smtClean="0"/>
              <a:t> </a:t>
            </a:r>
            <a:r>
              <a:rPr lang="ru-RU" sz="2000" i="1" dirty="0" smtClean="0"/>
              <a:t>4 общини</a:t>
            </a:r>
            <a:endParaRPr lang="ru-RU" sz="2000" dirty="0" smtClean="0"/>
          </a:p>
          <a:p>
            <a:r>
              <a:rPr lang="ru-RU" sz="2000" dirty="0" smtClean="0"/>
              <a:t>Област Нишава:</a:t>
            </a:r>
            <a:r>
              <a:rPr lang="en-US" sz="2000" dirty="0" smtClean="0"/>
              <a:t> </a:t>
            </a:r>
            <a:r>
              <a:rPr lang="ru-RU" sz="2000" i="1" dirty="0" smtClean="0"/>
              <a:t>11 общини</a:t>
            </a:r>
            <a:endParaRPr lang="ru-RU" sz="2000" dirty="0" smtClean="0"/>
          </a:p>
          <a:p>
            <a:r>
              <a:rPr lang="ru-RU" sz="2000" dirty="0" smtClean="0"/>
              <a:t>Област Пирот:</a:t>
            </a:r>
            <a:r>
              <a:rPr lang="en-US" sz="2000" dirty="0" smtClean="0"/>
              <a:t> </a:t>
            </a:r>
            <a:r>
              <a:rPr lang="ru-RU" sz="2000" i="1" dirty="0" smtClean="0"/>
              <a:t>4 общини</a:t>
            </a:r>
            <a:endParaRPr lang="ru-RU" sz="2000" dirty="0" smtClean="0"/>
          </a:p>
          <a:p>
            <a:r>
              <a:rPr lang="ru-RU" sz="2000" dirty="0" smtClean="0"/>
              <a:t>Област Ябланица:</a:t>
            </a:r>
            <a:r>
              <a:rPr lang="en-US" sz="2000" dirty="0" smtClean="0"/>
              <a:t> </a:t>
            </a:r>
            <a:r>
              <a:rPr lang="ru-RU" sz="2000" i="1" dirty="0" smtClean="0"/>
              <a:t>6 общини</a:t>
            </a:r>
            <a:endParaRPr lang="ru-RU" sz="2000" dirty="0" smtClean="0"/>
          </a:p>
          <a:p>
            <a:r>
              <a:rPr lang="ru-RU" sz="2000" dirty="0" smtClean="0"/>
              <a:t>Област Пчиня:</a:t>
            </a:r>
            <a:r>
              <a:rPr lang="en-US" sz="2000" dirty="0" smtClean="0"/>
              <a:t> </a:t>
            </a:r>
            <a:r>
              <a:rPr lang="ru-RU" sz="2000" i="1" dirty="0" smtClean="0"/>
              <a:t>7 общини</a:t>
            </a:r>
            <a:endParaRPr lang="ru-RU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1076389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273781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bg-BG" sz="3200" b="1" dirty="0" smtClean="0"/>
              <a:t>Стратегическа рамка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7238" y="0"/>
            <a:ext cx="9525" cy="153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51520" y="2420888"/>
            <a:ext cx="8496944" cy="4114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Стратегически цели</a:t>
            </a:r>
          </a:p>
          <a:p>
            <a:r>
              <a:rPr lang="bg-BG" dirty="0" smtClean="0"/>
              <a:t>Да засили териториалното сближаване на българо – сръбския трансграничен район,  конкурентоспособността и устойчивостта на развитието му чрез сътрудничество в икономическата,  социалната и екологичната област в административните граници.</a:t>
            </a:r>
          </a:p>
          <a:p>
            <a:endParaRPr lang="bg-BG" b="1" dirty="0" smtClean="0"/>
          </a:p>
          <a:p>
            <a:r>
              <a:rPr lang="ru-RU" b="1" dirty="0" smtClean="0"/>
              <a:t>Специфична цел № 1:</a:t>
            </a:r>
            <a:r>
              <a:rPr lang="ru-RU" dirty="0" smtClean="0"/>
              <a:t> </a:t>
            </a:r>
            <a:endParaRPr lang="bg-BG" dirty="0" smtClean="0"/>
          </a:p>
          <a:p>
            <a:r>
              <a:rPr lang="bg-BG" i="1" dirty="0" smtClean="0"/>
              <a:t>Подобряване на инфраструктурата, позволяваща социално и икономическо развитие, кактоиопазваненаоколнатасредаотдветестранинаграницата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Специфична цел № 2:</a:t>
            </a:r>
            <a:r>
              <a:rPr lang="ru-RU" dirty="0" smtClean="0"/>
              <a:t> </a:t>
            </a:r>
            <a:endParaRPr lang="bg-BG" dirty="0" smtClean="0"/>
          </a:p>
          <a:p>
            <a:r>
              <a:rPr lang="bg-BG" i="1" dirty="0" smtClean="0"/>
              <a:t>Повишаване на икономическите взаимодействия в региона и подобряване на капацитета за съвместно използване на общия регионален потенциал за подобряване на регионалното благополучие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Специфична цел № 3:</a:t>
            </a:r>
            <a:r>
              <a:rPr lang="ru-RU" dirty="0" smtClean="0"/>
              <a:t> </a:t>
            </a:r>
            <a:endParaRPr lang="bg-BG" dirty="0" smtClean="0"/>
          </a:p>
          <a:p>
            <a:r>
              <a:rPr lang="bg-BG" i="1" dirty="0" smtClean="0"/>
              <a:t>Насърчаване на принципите за устойчиво развитие на трансграничния регион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23528" y="1556792"/>
            <a:ext cx="8424936" cy="4968552"/>
          </a:xfrm>
        </p:spPr>
        <p:txBody>
          <a:bodyPr>
            <a:normAutofit/>
          </a:bodyPr>
          <a:lstStyle/>
          <a:p>
            <a:pPr algn="l"/>
            <a:r>
              <a:rPr lang="ru-RU" sz="3100" b="1" dirty="0" smtClean="0"/>
              <a:t>Приоритетни оси на програмата</a:t>
            </a:r>
            <a:br>
              <a:rPr lang="ru-RU" sz="3100" b="1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>Основните направления, в които са съсредоточени интервенциите по програмата – т.нар. приоритетни оси, са: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Приоритетна ос 1: </a:t>
            </a:r>
            <a:r>
              <a:rPr lang="ru-RU" sz="2400" b="1" dirty="0" smtClean="0"/>
              <a:t>Развитие на дребномащабна инфраструктура </a:t>
            </a:r>
            <a:r>
              <a:rPr lang="ru-RU" sz="2400" dirty="0" smtClean="0"/>
              <a:t>със следните ключови области на интервенция: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dirty="0"/>
              <a:t>1.1 Физическа и информационна инфраструктур;</a:t>
            </a:r>
            <a:br>
              <a:rPr lang="ru-RU" sz="2400" dirty="0"/>
            </a:br>
            <a:r>
              <a:rPr lang="ru-RU" sz="2400" dirty="0"/>
              <a:t>1.2 Инфраструктура свързана с опазване на околната среда;</a:t>
            </a:r>
            <a:br>
              <a:rPr lang="ru-RU" sz="2400" dirty="0"/>
            </a:br>
            <a:r>
              <a:rPr lang="ru-RU" sz="2400" dirty="0"/>
              <a:t>1.3 Помощ за подготовка на проект.</a:t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bg-BG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916832"/>
            <a:ext cx="8176992" cy="4512564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Приоритетна ос 2: </a:t>
            </a:r>
            <a:r>
              <a:rPr lang="ru-RU" sz="2400" b="1" dirty="0">
                <a:solidFill>
                  <a:schemeClr val="tx1"/>
                </a:solidFill>
              </a:rPr>
              <a:t>Повишаване на капацитета за съвместно планиране, решаване на проблеми и развитие </a:t>
            </a:r>
            <a:r>
              <a:rPr lang="ru-RU" sz="2400" dirty="0">
                <a:solidFill>
                  <a:schemeClr val="tx1"/>
                </a:solidFill>
              </a:rPr>
              <a:t>със следните </a:t>
            </a:r>
            <a:r>
              <a:rPr lang="ru-RU" sz="2400" dirty="0" smtClean="0">
                <a:solidFill>
                  <a:schemeClr val="tx1"/>
                </a:solidFill>
              </a:rPr>
              <a:t>ключови области на интервенция:</a:t>
            </a:r>
            <a:r>
              <a:rPr lang="ru-RU" sz="2400" b="1" dirty="0">
                <a:solidFill>
                  <a:schemeClr val="tx1"/>
                </a:solidFill>
              </a:rPr>
              <a:t/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2.1 Създаване на връзки и мрежи за институционално, фирмено и образователно ниво;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2.2 Устойчиво развитие чрез ефективно използване на регионалните ресурси;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2.3 Проекти „От хора за хората”.</a:t>
            </a:r>
            <a:r>
              <a:rPr lang="bg-BG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bg-BG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Приоритетна ос 3: </a:t>
            </a:r>
            <a:r>
              <a:rPr lang="ru-RU" sz="2400" b="1" dirty="0">
                <a:solidFill>
                  <a:schemeClr val="tx1"/>
                </a:solidFill>
              </a:rPr>
              <a:t>Техническа помощ.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79512" y="1556792"/>
            <a:ext cx="2232248" cy="432048"/>
          </a:xfrm>
        </p:spPr>
        <p:txBody>
          <a:bodyPr>
            <a:normAutofit fontScale="85000" lnSpcReduction="20000"/>
          </a:bodyPr>
          <a:lstStyle/>
          <a:p>
            <a:r>
              <a:rPr lang="bg-BG" dirty="0" smtClean="0">
                <a:solidFill>
                  <a:schemeClr val="tx1"/>
                </a:solidFill>
              </a:rPr>
              <a:t>Структура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412776"/>
            <a:ext cx="6912768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79512" y="1628800"/>
            <a:ext cx="8784976" cy="403244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Допустими партньори</a:t>
            </a:r>
          </a:p>
          <a:p>
            <a:endParaRPr lang="ru-RU" sz="2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800" dirty="0" smtClean="0">
                <a:solidFill>
                  <a:schemeClr val="tx1"/>
                </a:solidFill>
              </a:rPr>
              <a:t>Всички участващи партньори по Програмата за трансгранично сътрудничество по Инструмента за предприсъединителна помощ (ИПП) България – Сърбия най-общо трябва да отговарят на следните критерии: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 да бъдат юридически лица 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 да бъдат създадени в допустимия трансграничен регион между България и Сърбия 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 да бъдат организации, които не генерират печалба 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</a:rPr>
              <a:t> да бъдат </a:t>
            </a:r>
            <a:r>
              <a:rPr lang="ru-RU" sz="1800" b="1" dirty="0">
                <a:solidFill>
                  <a:schemeClr val="tx1"/>
                </a:solidFill>
              </a:rPr>
              <a:t>пряко отговорни за подготовката и управлението</a:t>
            </a:r>
            <a:r>
              <a:rPr lang="ru-RU" sz="1800" dirty="0">
                <a:solidFill>
                  <a:schemeClr val="tx1"/>
                </a:solidFill>
              </a:rPr>
              <a:t> на проекта със своите партньори, а не да действат като посредник </a:t>
            </a:r>
          </a:p>
          <a:p>
            <a:pPr algn="l">
              <a:buFont typeface="Arial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</a:rPr>
              <a:t> да </a:t>
            </a:r>
            <a:r>
              <a:rPr lang="ru-RU" sz="1800" b="1" dirty="0">
                <a:solidFill>
                  <a:schemeClr val="tx1"/>
                </a:solidFill>
              </a:rPr>
              <a:t>нямат конфликт на интереси</a:t>
            </a:r>
            <a:r>
              <a:rPr lang="ru-RU" sz="1800" dirty="0">
                <a:solidFill>
                  <a:schemeClr val="tx1"/>
                </a:solidFill>
              </a:rPr>
              <a:t> със съвместните структури на </a:t>
            </a:r>
            <a:r>
              <a:rPr lang="ru-RU" sz="1800" dirty="0" smtClean="0">
                <a:solidFill>
                  <a:schemeClr val="tx1"/>
                </a:solidFill>
              </a:rPr>
              <a:t>Програмата.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79512" y="1628800"/>
            <a:ext cx="8784976" cy="4032448"/>
          </a:xfrm>
        </p:spPr>
        <p:txBody>
          <a:bodyPr>
            <a:noAutofit/>
          </a:bodyPr>
          <a:lstStyle/>
          <a:p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sz="2400" b="1" dirty="0" smtClean="0">
                <a:solidFill>
                  <a:schemeClr val="tx1"/>
                </a:solidFill>
              </a:rPr>
              <a:t>Финансирани проекти</a:t>
            </a:r>
          </a:p>
          <a:p>
            <a:endParaRPr lang="ru-RU" sz="2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800" b="1" dirty="0" smtClean="0">
                <a:solidFill>
                  <a:schemeClr val="tx1"/>
                </a:solidFill>
              </a:rPr>
              <a:t>Първа покана </a:t>
            </a:r>
            <a:r>
              <a:rPr lang="ru-RU" sz="1800" dirty="0" smtClean="0">
                <a:solidFill>
                  <a:schemeClr val="tx1"/>
                </a:solidFill>
              </a:rPr>
              <a:t>за кандидатстване: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tx1"/>
                </a:solidFill>
              </a:rPr>
              <a:t>53 финансирани </a:t>
            </a:r>
            <a:r>
              <a:rPr lang="ru-RU" sz="1800" dirty="0" smtClean="0">
                <a:solidFill>
                  <a:schemeClr val="tx1"/>
                </a:solidFill>
              </a:rPr>
              <a:t>проекта;</a:t>
            </a:r>
            <a:endParaRPr lang="ru-RU" sz="1800" dirty="0" smtClean="0">
              <a:solidFill>
                <a:schemeClr val="tx1"/>
              </a:solidFill>
            </a:endParaRPr>
          </a:p>
          <a:p>
            <a:pPr algn="l"/>
            <a:endParaRPr lang="ru-RU" sz="1800" dirty="0">
              <a:solidFill>
                <a:schemeClr val="tx1"/>
              </a:solidFill>
            </a:endParaRPr>
          </a:p>
          <a:p>
            <a:pPr algn="l"/>
            <a:r>
              <a:rPr lang="ru-RU" sz="1800" b="1" dirty="0" smtClean="0">
                <a:solidFill>
                  <a:schemeClr val="tx1"/>
                </a:solidFill>
              </a:rPr>
              <a:t>Втора покана </a:t>
            </a:r>
            <a:r>
              <a:rPr lang="ru-RU" sz="1800" dirty="0" smtClean="0">
                <a:solidFill>
                  <a:schemeClr val="tx1"/>
                </a:solidFill>
              </a:rPr>
              <a:t>за кандидатстване: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39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>
                <a:solidFill>
                  <a:schemeClr val="tx1"/>
                </a:solidFill>
              </a:rPr>
              <a:t>финансирани </a:t>
            </a:r>
            <a:r>
              <a:rPr lang="ru-RU" sz="1800" smtClean="0">
                <a:solidFill>
                  <a:schemeClr val="tx1"/>
                </a:solidFill>
              </a:rPr>
              <a:t>проекти.</a:t>
            </a:r>
            <a:endParaRPr lang="ru-RU" sz="1800" dirty="0">
              <a:solidFill>
                <a:schemeClr val="tx1"/>
              </a:solidFill>
            </a:endParaRPr>
          </a:p>
          <a:p>
            <a:pPr algn="l"/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8682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500306"/>
            <a:ext cx="7715304" cy="3929090"/>
          </a:xfrm>
        </p:spPr>
        <p:txBody>
          <a:bodyPr>
            <a:noAutofit/>
          </a:bodyPr>
          <a:lstStyle/>
          <a:p>
            <a:r>
              <a:rPr lang="bg-BG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БЛАГОДАРИМ ЗА ВНИМАНИЕТО!</a:t>
            </a: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1400" cap="all" dirty="0" smtClean="0">
                <a:solidFill>
                  <a:schemeClr val="tx1"/>
                </a:solidFill>
              </a:rPr>
              <a:t>“Тази публикация е направена с подкрепата на Европейския Съюз, чрез програма за Трансгранично сътрудничество </a:t>
            </a:r>
            <a:r>
              <a:rPr lang="fi-FI" sz="1400" cap="all" dirty="0" smtClean="0">
                <a:solidFill>
                  <a:schemeClr val="tx1"/>
                </a:solidFill>
              </a:rPr>
              <a:t>CCI </a:t>
            </a:r>
            <a:r>
              <a:rPr lang="bg-BG" sz="1400" cap="all" dirty="0" smtClean="0">
                <a:solidFill>
                  <a:schemeClr val="tx1"/>
                </a:solidFill>
              </a:rPr>
              <a:t>№ 2007CB16IPO006. Съдържанието на ПУБЛИКАЦИЯ е отговорност единствено на Сдружение ”БЪЛГАРИЯ В европа” и по никакъв начин не трябва да се възприема като израз на становище на Европейския Съюз или на Управляващия орган на програмата.”</a:t>
            </a:r>
            <a:endParaRPr lang="bg-BG" sz="1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235</Words>
  <Application>Microsoft Office PowerPoint</Application>
  <PresentationFormat>On-screen Show (4:3)</PresentationFormat>
  <Paragraphs>51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 ТРАНСГРАНИЧНА ПРОГРАМА   ПО ИПП БЪЛГАРИЯ - СЪРБИЯ   CCI № 2007CB16IPO006 </vt:lpstr>
      <vt:lpstr>Обща информация Програмата за трансгранично сътрудничество по Инструмента за предприсъединителна помощ (ИПП) България – Сърбия се финансира от Европейския съюз чрез фонда на ИПП и съ-финансиране от България и Сърбия чрез държавния бюджет и/или чрез собствено финансиране осигурено от бенефициентите по проектите. Програмният документ, изготвен съвместно от двете страни в партньорство с националните, регионални и местни заинтересовани лица е одобрен от Европейската Комисия на 25.03.2008 г. с Решение № 1058. Той определя общата рамка на интервенцията на ИПП в програмата за транс-граничната област. Програмата е своеобразно продължение и надграждане на програмата „Добросъседство” между двете държави, реализирана в периода 2004 – 2006 година. </vt:lpstr>
      <vt:lpstr>Програмата   ДОПУСТИМ ТГС РАЙОН Територия: 39.434 кв. км. Население: 3.309.998 души Допустима област(NUTS III):  </vt:lpstr>
      <vt:lpstr>  Стратегическа рамка  </vt:lpstr>
      <vt:lpstr>Приоритетни оси на програмата  Основните направления, в които са съсредоточени интервенциите по програмата – т.нар. приоритетни оси, са:  Приоритетна ос 1: Развитие на дребномащабна инфраструктура със следните ключови области на интервенция: 1.1 Физическа и информационна инфраструктур; 1.2 Инфраструктура свързана с опазване на околната среда; 1.3 Помощ за подготовка на проект.  </vt:lpstr>
      <vt:lpstr>Slide 6</vt:lpstr>
      <vt:lpstr>Slide 7</vt:lpstr>
      <vt:lpstr>Slide 8</vt:lpstr>
      <vt:lpstr>Slide 9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Yasenka</cp:lastModifiedBy>
  <cp:revision>35</cp:revision>
  <dcterms:created xsi:type="dcterms:W3CDTF">2011-11-11T07:34:52Z</dcterms:created>
  <dcterms:modified xsi:type="dcterms:W3CDTF">2013-09-12T06:42:02Z</dcterms:modified>
</cp:coreProperties>
</file>