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1"/>
  </p:notesMasterIdLst>
  <p:handoutMasterIdLst>
    <p:handoutMasterId r:id="rId12"/>
  </p:handout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61" autoAdjust="0"/>
    <p:restoredTop sz="94660"/>
  </p:normalViewPr>
  <p:slideViewPr>
    <p:cSldViewPr snapToGrid="0">
      <p:cViewPr varScale="1">
        <p:scale>
          <a:sx n="58" d="100"/>
          <a:sy n="58" d="100"/>
        </p:scale>
        <p:origin x="-108" y="-3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33A61B-F024-444B-A9F1-AE9597E61E71}" type="slidenum">
              <a:rPr lang="bg-BG" smtClean="0"/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286428-B499-4717-B8CB-4DBB82812AC6}" type="slidenum">
              <a:rPr lang="bg-BG" smtClean="0"/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1BE45-A30A-4742-A30B-0F794B85F993}" type="datetimeFigureOut">
              <a:rPr lang="bg-BG" smtClean="0"/>
              <a:pPr/>
              <a:t>7.11.2013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6CAF4-F496-4FFD-82AE-4D9766290AF4}" type="slidenum">
              <a:rPr lang="bg-BG" smtClean="0"/>
              <a:pPr/>
              <a:t>‹#›</a:t>
            </a:fld>
            <a:endParaRPr lang="bg-BG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1995879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1BE45-A30A-4742-A30B-0F794B85F993}" type="datetimeFigureOut">
              <a:rPr lang="bg-BG" smtClean="0"/>
              <a:pPr/>
              <a:t>7.11.2013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6CAF4-F496-4FFD-82AE-4D9766290AF4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xmlns="" val="24996816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1BE45-A30A-4742-A30B-0F794B85F993}" type="datetimeFigureOut">
              <a:rPr lang="bg-BG" smtClean="0"/>
              <a:pPr/>
              <a:t>7.11.2013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6CAF4-F496-4FFD-82AE-4D9766290AF4}" type="slidenum">
              <a:rPr lang="bg-BG" smtClean="0"/>
              <a:pPr/>
              <a:t>‹#›</a:t>
            </a:fld>
            <a:endParaRPr lang="bg-BG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182182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1BE45-A30A-4742-A30B-0F794B85F993}" type="datetimeFigureOut">
              <a:rPr lang="bg-BG" smtClean="0"/>
              <a:pPr/>
              <a:t>7.11.2013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6CAF4-F496-4FFD-82AE-4D9766290AF4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xmlns="" val="1373997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1BE45-A30A-4742-A30B-0F794B85F993}" type="datetimeFigureOut">
              <a:rPr lang="bg-BG" smtClean="0"/>
              <a:pPr/>
              <a:t>7.11.2013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6CAF4-F496-4FFD-82AE-4D9766290AF4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xmlns="" val="30629675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1BE45-A30A-4742-A30B-0F794B85F993}" type="datetimeFigureOut">
              <a:rPr lang="bg-BG" smtClean="0"/>
              <a:pPr/>
              <a:t>7.11.2013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6CAF4-F496-4FFD-82AE-4D9766290AF4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xmlns="" val="1588584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1BE45-A30A-4742-A30B-0F794B85F993}" type="datetimeFigureOut">
              <a:rPr lang="bg-BG" smtClean="0"/>
              <a:pPr/>
              <a:t>7.11.2013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6CAF4-F496-4FFD-82AE-4D9766290AF4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xmlns="" val="3841923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DC81BE45-A30A-4742-A30B-0F794B85F993}" type="datetimeFigureOut">
              <a:rPr lang="bg-BG" smtClean="0"/>
              <a:pPr/>
              <a:t>7.11.2013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EE6CAF4-F496-4FFD-82AE-4D9766290AF4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xmlns="" val="3113568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 cstate="print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1BE45-A30A-4742-A30B-0F794B85F993}" type="datetimeFigureOut">
              <a:rPr lang="bg-BG" smtClean="0"/>
              <a:pPr/>
              <a:t>7.11.2013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6CAF4-F496-4FFD-82AE-4D9766290AF4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xmlns="" val="1293223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1BE45-A30A-4742-A30B-0F794B85F993}" type="datetimeFigureOut">
              <a:rPr lang="bg-BG" smtClean="0"/>
              <a:pPr/>
              <a:t>7.11.2013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6CAF4-F496-4FFD-82AE-4D9766290AF4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xmlns="" val="3372589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1BE45-A30A-4742-A30B-0F794B85F993}" type="datetimeFigureOut">
              <a:rPr lang="bg-BG" smtClean="0"/>
              <a:pPr/>
              <a:t>7.11.2013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6CAF4-F496-4FFD-82AE-4D9766290AF4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xmlns="" val="161225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DC81BE45-A30A-4742-A30B-0F794B85F993}" type="datetimeFigureOut">
              <a:rPr lang="bg-BG" smtClean="0"/>
              <a:pPr/>
              <a:t>7.11.2013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EE6CAF4-F496-4FFD-82AE-4D9766290AF4}" type="slidenum">
              <a:rPr lang="bg-BG" smtClean="0"/>
              <a:pPr/>
              <a:t>‹#›</a:t>
            </a:fld>
            <a:endParaRPr lang="bg-BG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15741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924354"/>
          </a:xfrm>
        </p:spPr>
        <p:txBody>
          <a:bodyPr>
            <a:normAutofit/>
          </a:bodyPr>
          <a:lstStyle/>
          <a:p>
            <a:pPr algn="ctr"/>
            <a:r>
              <a:rPr lang="bg-BG" sz="2800" b="1" dirty="0" smtClean="0">
                <a:latin typeface="Arial" charset="0"/>
                <a:cs typeface="Arial" charset="0"/>
              </a:rPr>
              <a:t> Проект </a:t>
            </a:r>
            <a:r>
              <a:rPr lang="ru-RU" sz="2800" b="1" dirty="0" smtClean="0">
                <a:latin typeface="Arial" charset="0"/>
                <a:cs typeface="Arial" charset="0"/>
              </a:rPr>
              <a:t>2007</a:t>
            </a:r>
            <a:r>
              <a:rPr lang="en-US" sz="2800" b="1" dirty="0" smtClean="0">
                <a:latin typeface="Arial" charset="0"/>
                <a:cs typeface="Arial" charset="0"/>
              </a:rPr>
              <a:t>CB</a:t>
            </a:r>
            <a:r>
              <a:rPr lang="ru-RU" sz="2800" b="1" dirty="0" smtClean="0">
                <a:latin typeface="Arial" charset="0"/>
                <a:cs typeface="Arial" charset="0"/>
              </a:rPr>
              <a:t>16</a:t>
            </a:r>
            <a:r>
              <a:rPr lang="en-US" sz="2800" b="1" dirty="0" smtClean="0">
                <a:latin typeface="Arial" charset="0"/>
                <a:cs typeface="Arial" charset="0"/>
              </a:rPr>
              <a:t>IPO</a:t>
            </a:r>
            <a:r>
              <a:rPr lang="ru-RU" sz="2800" b="1" dirty="0" smtClean="0">
                <a:latin typeface="Arial" charset="0"/>
                <a:cs typeface="Arial" charset="0"/>
              </a:rPr>
              <a:t>006-20</a:t>
            </a:r>
            <a:r>
              <a:rPr lang="en-US" sz="2800" b="1" dirty="0" smtClean="0">
                <a:latin typeface="Arial" charset="0"/>
                <a:cs typeface="Arial" charset="0"/>
              </a:rPr>
              <a:t>11</a:t>
            </a:r>
            <a:r>
              <a:rPr lang="ru-RU" sz="2800" b="1" dirty="0" smtClean="0">
                <a:latin typeface="Arial" charset="0"/>
                <a:cs typeface="Arial" charset="0"/>
              </a:rPr>
              <a:t>-</a:t>
            </a:r>
            <a:r>
              <a:rPr lang="de-DE" sz="2800" b="1" dirty="0" smtClean="0">
                <a:latin typeface="Arial" charset="0"/>
                <a:cs typeface="Arial" charset="0"/>
              </a:rPr>
              <a:t>2</a:t>
            </a:r>
            <a:r>
              <a:rPr lang="ru-RU" sz="2800" b="1" dirty="0" smtClean="0">
                <a:latin typeface="Arial" charset="0"/>
                <a:cs typeface="Arial" charset="0"/>
              </a:rPr>
              <a:t>-4</a:t>
            </a:r>
            <a:r>
              <a:rPr lang="en-US" sz="2800" b="1" dirty="0" smtClean="0">
                <a:latin typeface="Arial" charset="0"/>
                <a:cs typeface="Arial" charset="0"/>
              </a:rPr>
              <a:t>8</a:t>
            </a:r>
            <a:r>
              <a:rPr lang="ru-RU" sz="2800" b="1" dirty="0" smtClean="0">
                <a:latin typeface="Arial" charset="0"/>
                <a:cs typeface="Arial" charset="0"/>
              </a:rPr>
              <a:t> </a:t>
            </a:r>
            <a:br>
              <a:rPr lang="ru-RU" sz="2800" b="1" dirty="0" smtClean="0">
                <a:latin typeface="Arial" charset="0"/>
                <a:cs typeface="Arial" charset="0"/>
              </a:rPr>
            </a:br>
            <a:r>
              <a:rPr lang="bg-BG" sz="2800" b="1" dirty="0" smtClean="0">
                <a:latin typeface="Arial" charset="0"/>
                <a:cs typeface="Arial" charset="0"/>
              </a:rPr>
              <a:t>‘Пчеларство без граници</a:t>
            </a:r>
            <a:r>
              <a:rPr lang="en-US" sz="2800" b="1" dirty="0" smtClean="0">
                <a:latin typeface="Arial" charset="0"/>
                <a:cs typeface="Arial" charset="0"/>
              </a:rPr>
              <a:t> II</a:t>
            </a:r>
            <a:r>
              <a:rPr lang="bg-BG" sz="2800" b="1" dirty="0" smtClean="0">
                <a:latin typeface="Arial" charset="0"/>
                <a:cs typeface="Arial" charset="0"/>
              </a:rPr>
              <a:t>’ </a:t>
            </a:r>
            <a:endParaRPr lang="bg-BG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3412670"/>
            <a:ext cx="10058400" cy="2456423"/>
          </a:xfrm>
        </p:spPr>
        <p:txBody>
          <a:bodyPr/>
          <a:lstStyle/>
          <a:p>
            <a:pPr algn="ctr">
              <a:buNone/>
            </a:pPr>
            <a:r>
              <a:rPr lang="bg-BG" sz="2400" b="1" dirty="0" smtClean="0">
                <a:latin typeface="Arial" charset="0"/>
                <a:cs typeface="Arial" charset="0"/>
              </a:rPr>
              <a:t>УЧЕБНА ВИЗИТА</a:t>
            </a:r>
            <a:endParaRPr lang="en-US" sz="2400" b="1" dirty="0" smtClean="0">
              <a:latin typeface="Arial" charset="0"/>
              <a:cs typeface="Arial" charset="0"/>
            </a:endParaRPr>
          </a:p>
          <a:p>
            <a:pPr algn="ctr">
              <a:buNone/>
            </a:pPr>
            <a:endParaRPr lang="bg-BG" sz="2400" b="1" dirty="0" smtClean="0">
              <a:latin typeface="Arial" charset="0"/>
              <a:cs typeface="Arial" charset="0"/>
            </a:endParaRPr>
          </a:p>
          <a:p>
            <a:pPr algn="ctr">
              <a:buNone/>
            </a:pPr>
            <a:r>
              <a:rPr lang="bg-BG" sz="2400" b="1" dirty="0" smtClean="0">
                <a:latin typeface="Arial" charset="0"/>
                <a:cs typeface="Arial" charset="0"/>
              </a:rPr>
              <a:t>17.10.2013 – 21.10.2013 г., </a:t>
            </a:r>
          </a:p>
          <a:p>
            <a:pPr algn="ctr">
              <a:buNone/>
            </a:pPr>
            <a:r>
              <a:rPr lang="bg-BG" sz="2400" b="1" dirty="0" smtClean="0">
                <a:latin typeface="Arial" charset="0"/>
                <a:cs typeface="Arial" charset="0"/>
              </a:rPr>
              <a:t>Република Сърбия</a:t>
            </a:r>
            <a:endParaRPr lang="en-US" sz="2400" b="1" dirty="0" smtClean="0">
              <a:latin typeface="Arial" charset="0"/>
              <a:cs typeface="Arial" charset="0"/>
            </a:endParaRPr>
          </a:p>
          <a:p>
            <a:endParaRPr lang="bg-BG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26670" y="0"/>
            <a:ext cx="10042073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̚h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189708" y="5297260"/>
            <a:ext cx="95726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encrypted-tbn2.gstatic.com/images?q=tbn:ANd9GcRxY55Jw0NpzjqhEofbSNzL1DG8sgNggPeA6jlxdDU_q69gdbtH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168743" cy="6830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3980" y="1453242"/>
            <a:ext cx="5938520" cy="3978729"/>
          </a:xfrm>
        </p:spPr>
        <p:txBody>
          <a:bodyPr>
            <a:normAutofit fontScale="90000"/>
          </a:bodyPr>
          <a:lstStyle/>
          <a:p>
            <a:r>
              <a:rPr lang="bg-BG" dirty="0" smtClean="0">
                <a:latin typeface="Arial Narrow" panose="020B0606020202030204" pitchFamily="34" charset="0"/>
              </a:rPr>
              <a:t>Текущо състояние на пчеларството в Сърбия</a:t>
            </a:r>
            <a:endParaRPr lang="bg-BG" dirty="0">
              <a:latin typeface="Arial Narrow" panose="020B0606020202030204" pitchFamily="34" charset="0"/>
            </a:endParaRPr>
          </a:p>
        </p:txBody>
      </p:sp>
      <p:sp>
        <p:nvSpPr>
          <p:cNvPr id="3" name="AutoShape 4" descr="http://upload.wikimedia.org/wikipedia/commons/f/ff/Flag_of_Serbia.svg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sp>
        <p:nvSpPr>
          <p:cNvPr id="4" name="AutoShape 6" descr="http://upload.wikimedia.org/wikipedia/commons/f/ff/Flag_of_Serbia.svg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sp>
        <p:nvSpPr>
          <p:cNvPr id="5" name="AutoShape 8" descr="http://upload.wikimedia.org/wikipedia/commons/f/ff/Flag_of_Serbia.svg"/>
          <p:cNvSpPr>
            <a:spLocks noChangeAspect="1" noChangeArrowheads="1"/>
          </p:cNvSpPr>
          <p:nvPr/>
        </p:nvSpPr>
        <p:spPr bwMode="auto">
          <a:xfrm>
            <a:off x="460375" y="1603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pic>
        <p:nvPicPr>
          <p:cNvPr id="7" name="Picture 5" descr="̚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189708" y="5297260"/>
            <a:ext cx="95726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26670" y="0"/>
            <a:ext cx="10042073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829462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930400"/>
            <a:ext cx="10218420" cy="542459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bg-BG" sz="3600" dirty="0"/>
              <a:t>и</a:t>
            </a:r>
            <a:r>
              <a:rPr lang="bg-BG" sz="3600" dirty="0" smtClean="0"/>
              <a:t>сторически аспекти;</a:t>
            </a:r>
            <a:endParaRPr lang="en-US" sz="3600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bg-BG" sz="3600" dirty="0" smtClean="0"/>
              <a:t>въвеждане на </a:t>
            </a:r>
            <a:r>
              <a:rPr lang="bg-BG" sz="3600" dirty="0" err="1" smtClean="0"/>
              <a:t>разборните</a:t>
            </a:r>
            <a:r>
              <a:rPr lang="bg-BG" sz="3600" dirty="0" smtClean="0"/>
              <a:t> кошери и подвижни рамки;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bg-BG" sz="3600" dirty="0"/>
              <a:t>л</a:t>
            </a:r>
            <a:r>
              <a:rPr lang="bg-BG" sz="3600" dirty="0" smtClean="0"/>
              <a:t>юбителско и професионално пчеларство;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bg-BG" sz="3600" dirty="0"/>
              <a:t>л</a:t>
            </a:r>
            <a:r>
              <a:rPr lang="bg-BG" sz="3600" dirty="0" smtClean="0"/>
              <a:t>ичности, допринесли за развитието на пчеларския сектор в Република Сърбия</a:t>
            </a:r>
            <a:endParaRPr lang="bg-BG" sz="3600" dirty="0"/>
          </a:p>
        </p:txBody>
      </p:sp>
      <p:pic>
        <p:nvPicPr>
          <p:cNvPr id="4" name="Picture 5" descr="̚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89708" y="5297260"/>
            <a:ext cx="95726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26670" y="0"/>
            <a:ext cx="10042073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18525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937" y="1658203"/>
            <a:ext cx="10058400" cy="1450757"/>
          </a:xfrm>
        </p:spPr>
        <p:txBody>
          <a:bodyPr>
            <a:normAutofit/>
          </a:bodyPr>
          <a:lstStyle/>
          <a:p>
            <a:pPr algn="ctr"/>
            <a:r>
              <a:rPr lang="bg-BG" dirty="0" smtClean="0">
                <a:cs typeface="Angsana New" panose="02020603050405020304" pitchFamily="18" charset="-34"/>
              </a:rPr>
              <a:t>Организация на пчеларството в Република Сърбия</a:t>
            </a:r>
            <a:endParaRPr lang="bg-BG" dirty="0">
              <a:cs typeface="Angsana New" panose="02020603050405020304" pitchFamily="18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3396343"/>
            <a:ext cx="5956663" cy="283089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800" dirty="0" smtClean="0"/>
              <a:t> </a:t>
            </a:r>
            <a:r>
              <a:rPr lang="bg-BG" sz="2800" dirty="0" smtClean="0"/>
              <a:t>СПОС – съюз на пчеларските организации в Сърбия – ръководство и структура;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800" dirty="0" smtClean="0"/>
              <a:t> </a:t>
            </a:r>
            <a:r>
              <a:rPr lang="bg-BG" sz="2800" dirty="0" smtClean="0"/>
              <a:t>Общински и местни пчеларски дружества;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800" dirty="0" smtClean="0"/>
              <a:t> </a:t>
            </a:r>
            <a:r>
              <a:rPr lang="en-US" sz="2800" dirty="0"/>
              <a:t>K</a:t>
            </a:r>
            <a:r>
              <a:rPr lang="bg-BG" sz="2800" dirty="0" err="1" smtClean="0"/>
              <a:t>оординация</a:t>
            </a:r>
            <a:r>
              <a:rPr lang="bg-BG" sz="2800" dirty="0" smtClean="0"/>
              <a:t> и сътрудничество</a:t>
            </a:r>
            <a:r>
              <a:rPr lang="en-US" sz="2800" dirty="0" smtClean="0"/>
              <a:t>.</a:t>
            </a:r>
            <a:endParaRPr lang="bg-BG" sz="2800" dirty="0"/>
          </a:p>
        </p:txBody>
      </p:sp>
      <p:pic>
        <p:nvPicPr>
          <p:cNvPr id="2052" name="Picture 4" descr="http://www.thedailygreen.com/cm/shared/images/kids-save-bees-TP-l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27661" y="2988129"/>
            <a:ext cx="3429000" cy="3157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̚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189708" y="5297260"/>
            <a:ext cx="95726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26670" y="0"/>
            <a:ext cx="10042073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2442729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1966" y="1152017"/>
            <a:ext cx="10058400" cy="1450757"/>
          </a:xfrm>
        </p:spPr>
        <p:txBody>
          <a:bodyPr>
            <a:normAutofit/>
          </a:bodyPr>
          <a:lstStyle/>
          <a:p>
            <a:pPr algn="ctr"/>
            <a:r>
              <a:rPr lang="bg-BG" sz="4400" dirty="0" smtClean="0">
                <a:latin typeface="Baltic" panose="020B0500000000000000" pitchFamily="34" charset="0"/>
              </a:rPr>
              <a:t>Пчеларска технология на Иван </a:t>
            </a:r>
            <a:r>
              <a:rPr lang="bg-BG" sz="4400" dirty="0" err="1" smtClean="0">
                <a:latin typeface="Baltic" panose="020B0500000000000000" pitchFamily="34" charset="0"/>
              </a:rPr>
              <a:t>Венер</a:t>
            </a:r>
            <a:endParaRPr lang="bg-BG" sz="4400" dirty="0">
              <a:latin typeface="Baltic" panose="020B0500000000000000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2710542"/>
            <a:ext cx="5049520" cy="3144157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 </a:t>
            </a:r>
            <a:r>
              <a:rPr lang="bg-BG" sz="2800" dirty="0" smtClean="0"/>
              <a:t>от екзотика до научно обосновано </a:t>
            </a:r>
            <a:r>
              <a:rPr lang="bg-BG" sz="2800" dirty="0" err="1" smtClean="0"/>
              <a:t>пчеларстване</a:t>
            </a:r>
            <a:r>
              <a:rPr lang="bg-BG" sz="2800" dirty="0" smtClean="0"/>
              <a:t>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 </a:t>
            </a:r>
            <a:r>
              <a:rPr lang="bg-BG" sz="2800" dirty="0" smtClean="0"/>
              <a:t>революция в пчеларството – майко производство, хранителна наставка и технологии;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 </a:t>
            </a:r>
            <a:r>
              <a:rPr lang="bg-BG" sz="2800" dirty="0" smtClean="0"/>
              <a:t>приноса на </a:t>
            </a:r>
            <a:r>
              <a:rPr lang="bg-BG" sz="2800" dirty="0" err="1" smtClean="0"/>
              <a:t>Венер</a:t>
            </a:r>
            <a:r>
              <a:rPr lang="bg-BG" sz="2800" dirty="0" smtClean="0"/>
              <a:t> в световното пчеларство</a:t>
            </a:r>
            <a:endParaRPr lang="bg-BG" sz="2800" dirty="0"/>
          </a:p>
        </p:txBody>
      </p:sp>
      <p:pic>
        <p:nvPicPr>
          <p:cNvPr id="3074" name="Picture 2" descr="http://4.bp.blogspot.com/_bTtw6AyjGA8/S8EDD5yZ4sI/AAAAAAAABpg/h-UXkhqfv60/s320/BrushyApiar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44104" y="2756204"/>
            <a:ext cx="4302126" cy="308937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̚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189708" y="5297260"/>
            <a:ext cx="95726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26670" y="0"/>
            <a:ext cx="10042073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579319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5251" y="1592889"/>
            <a:ext cx="10058400" cy="1450757"/>
          </a:xfrm>
        </p:spPr>
        <p:txBody>
          <a:bodyPr>
            <a:normAutofit/>
          </a:bodyPr>
          <a:lstStyle/>
          <a:p>
            <a:r>
              <a:rPr lang="bg-BG" dirty="0" smtClean="0"/>
              <a:t>Производство на мед и пчелни продукти в периода 2000-2010 г. 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2841170"/>
            <a:ext cx="5925820" cy="302792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sz="2800" dirty="0"/>
          </a:p>
          <a:p>
            <a:pPr>
              <a:buFont typeface="Wingdings" panose="05000000000000000000" pitchFamily="2" charset="2"/>
              <a:buChar char="v"/>
            </a:pPr>
            <a:r>
              <a:rPr lang="bg-BG" sz="2800" dirty="0" smtClean="0"/>
              <a:t>технологии и производство;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2800" dirty="0" smtClean="0"/>
              <a:t> </a:t>
            </a:r>
            <a:r>
              <a:rPr lang="bg-BG" sz="2800" dirty="0" smtClean="0"/>
              <a:t>реализация на продуктите;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2800" dirty="0" smtClean="0"/>
              <a:t> </a:t>
            </a:r>
            <a:r>
              <a:rPr lang="bg-BG" sz="2800" dirty="0" err="1" smtClean="0"/>
              <a:t>доходоносност</a:t>
            </a:r>
            <a:r>
              <a:rPr lang="bg-BG" sz="2800" dirty="0" smtClean="0"/>
              <a:t> на пчеларската дейност;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2800" dirty="0" smtClean="0"/>
              <a:t> </a:t>
            </a:r>
            <a:r>
              <a:rPr lang="bg-BG" sz="2800" dirty="0" smtClean="0"/>
              <a:t>маркетингово проучване на вътрешния и международен пазар</a:t>
            </a:r>
            <a:endParaRPr lang="bg-BG" sz="2800" dirty="0"/>
          </a:p>
        </p:txBody>
      </p:sp>
      <p:pic>
        <p:nvPicPr>
          <p:cNvPr id="4098" name="Picture 2" descr="http://alexwillwalkagain.com/wp-content/uploads/2009/04/bee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7504" y="3109231"/>
            <a:ext cx="4162425" cy="28384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̚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189708" y="5297260"/>
            <a:ext cx="95726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26670" y="0"/>
            <a:ext cx="10042073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6337065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609" y="1576561"/>
            <a:ext cx="10058400" cy="1450757"/>
          </a:xfrm>
        </p:spPr>
        <p:txBody>
          <a:bodyPr>
            <a:normAutofit/>
          </a:bodyPr>
          <a:lstStyle/>
          <a:p>
            <a:r>
              <a:rPr lang="bg-BG" dirty="0" smtClean="0"/>
              <a:t>Основни проблеми на пчеларството в Република Сърбия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3314700"/>
            <a:ext cx="10058400" cy="303699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2800" dirty="0" smtClean="0"/>
              <a:t> </a:t>
            </a:r>
            <a:r>
              <a:rPr lang="bg-BG" sz="2800" dirty="0" smtClean="0"/>
              <a:t>проблеми, свързани със здравния статус на пчелните семейства;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2800" dirty="0" smtClean="0"/>
              <a:t> </a:t>
            </a:r>
            <a:r>
              <a:rPr lang="bg-BG" sz="2800" dirty="0" smtClean="0"/>
              <a:t>проблеми, свързани със законодателството, касаещо пчеларския сектор;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2800" dirty="0" smtClean="0"/>
              <a:t> </a:t>
            </a:r>
            <a:r>
              <a:rPr lang="bg-BG" sz="2800" dirty="0" smtClean="0"/>
              <a:t>проблеми, свързани с реализацията на пчелни продукти</a:t>
            </a:r>
            <a:endParaRPr lang="bg-BG" sz="2800" dirty="0"/>
          </a:p>
        </p:txBody>
      </p:sp>
      <p:pic>
        <p:nvPicPr>
          <p:cNvPr id="4" name="Picture 5" descr="̚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89708" y="5297260"/>
            <a:ext cx="95726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26670" y="0"/>
            <a:ext cx="10042073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0237487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publicdomainpictures.net/pictures/10000/nahled/bee%20cop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4543" y="0"/>
            <a:ext cx="11767456" cy="6889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3280" y="2404534"/>
            <a:ext cx="5671820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800" dirty="0" smtClean="0"/>
              <a:t> </a:t>
            </a:r>
            <a:r>
              <a:rPr lang="bg-BG" sz="2800" dirty="0" smtClean="0"/>
              <a:t>Традиционно пчеларско изложение на площад „</a:t>
            </a:r>
            <a:r>
              <a:rPr lang="bg-BG" sz="2800" dirty="0" err="1" smtClean="0"/>
              <a:t>Ташмайд</a:t>
            </a:r>
            <a:r>
              <a:rPr lang="en-US" sz="2800" dirty="0" smtClean="0"/>
              <a:t>a</a:t>
            </a:r>
            <a:r>
              <a:rPr lang="bg-BG" sz="2800" dirty="0" smtClean="0"/>
              <a:t>н“ – Белград;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dirty="0" smtClean="0"/>
              <a:t> </a:t>
            </a:r>
            <a:r>
              <a:rPr lang="bg-BG" sz="2800" dirty="0" smtClean="0"/>
              <a:t>Пчеларски панаир – село Каменово;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dirty="0" smtClean="0"/>
              <a:t> </a:t>
            </a:r>
            <a:r>
              <a:rPr lang="bg-BG" sz="2800" dirty="0" smtClean="0"/>
              <a:t>Регионални, общински пчеларски изложения</a:t>
            </a:r>
            <a:endParaRPr lang="bg-BG" sz="2800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133600" y="705489"/>
            <a:ext cx="10058400" cy="1450757"/>
          </a:xfrm>
        </p:spPr>
        <p:txBody>
          <a:bodyPr/>
          <a:lstStyle/>
          <a:p>
            <a:pPr algn="ctr"/>
            <a:r>
              <a:rPr lang="bg-BG" b="1" dirty="0" smtClean="0">
                <a:latin typeface="+mn-lt"/>
              </a:rPr>
              <a:t>Пчеларски изложения</a:t>
            </a:r>
            <a:endParaRPr lang="bg-BG" b="1" dirty="0">
              <a:latin typeface="+mn-lt"/>
            </a:endParaRPr>
          </a:p>
        </p:txBody>
      </p:sp>
      <p:pic>
        <p:nvPicPr>
          <p:cNvPr id="5" name="Picture 5" descr="̚h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189708" y="5297260"/>
            <a:ext cx="95726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26670" y="0"/>
            <a:ext cx="10042073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815921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1600200"/>
            <a:ext cx="9601196" cy="4275668"/>
          </a:xfrm>
        </p:spPr>
        <p:txBody>
          <a:bodyPr>
            <a:normAutofit/>
          </a:bodyPr>
          <a:lstStyle/>
          <a:p>
            <a:pPr algn="ctr">
              <a:spcAft>
                <a:spcPts val="0"/>
              </a:spcAft>
              <a:buNone/>
              <a:defRPr/>
            </a:pPr>
            <a:r>
              <a:rPr lang="bg-BG" sz="5400" b="1" dirty="0" smtClean="0">
                <a:latin typeface="Arial" pitchFamily="34" charset="0"/>
                <a:cs typeface="Arial" pitchFamily="34" charset="0"/>
              </a:rPr>
              <a:t>БЛАГОДАРИМ ЗА ВНИМАНИЕТО!</a:t>
            </a:r>
          </a:p>
          <a:p>
            <a:pPr algn="ctr">
              <a:buNone/>
              <a:defRPr/>
            </a:pPr>
            <a:r>
              <a:rPr lang="bg-BG" sz="1900" dirty="0" smtClean="0">
                <a:latin typeface="Arial" pitchFamily="34" charset="0"/>
                <a:cs typeface="Arial" pitchFamily="34" charset="0"/>
              </a:rPr>
              <a:t>Проектът е съфинансиран от Европейския съюз чрез Програмата за</a:t>
            </a:r>
            <a:r>
              <a:rPr lang="en-US" sz="1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bg-BG" sz="1900" dirty="0" smtClean="0">
                <a:latin typeface="Arial" pitchFamily="34" charset="0"/>
                <a:cs typeface="Arial" pitchFamily="34" charset="0"/>
              </a:rPr>
              <a:t>трансгранично сътрудничество по ИПП България–Сърбия.</a:t>
            </a:r>
            <a:endParaRPr lang="en-US" sz="1900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  <a:defRPr/>
            </a:pPr>
            <a:r>
              <a:rPr lang="bg-BG" sz="1900" dirty="0" smtClean="0">
                <a:latin typeface="Arial" pitchFamily="34" charset="0"/>
                <a:cs typeface="Arial" pitchFamily="34" charset="0"/>
              </a:rPr>
              <a:t>Тази публикация е направена с подкрепата на Европейския съюз, чрез Програмата за трансгранично сътрудничество CCI No 2007CB16IPO006. Съдържанието на публикацията е отговорност единствено на Сдружение България в Европа и по никакъв начин не трябва да се възприема като израз на становището на Европейския съюз или на Управляващия орган на Програмата.</a:t>
            </a:r>
          </a:p>
          <a:p>
            <a:endParaRPr lang="bg-BG" dirty="0"/>
          </a:p>
        </p:txBody>
      </p:sp>
      <p:pic>
        <p:nvPicPr>
          <p:cNvPr id="4" name="Picture 5" descr="̚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89708" y="5297260"/>
            <a:ext cx="95726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59329" y="0"/>
            <a:ext cx="10042072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39</TotalTime>
  <Words>293</Words>
  <Application>Microsoft Office PowerPoint</Application>
  <PresentationFormat>Custom</PresentationFormat>
  <Paragraphs>35</Paragraphs>
  <Slides>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Retrospect</vt:lpstr>
      <vt:lpstr> Проект 2007CB16IPO006-2011-2-48  ‘Пчеларство без граници II’ </vt:lpstr>
      <vt:lpstr>Текущо състояние на пчеларството в Сърбия</vt:lpstr>
      <vt:lpstr>Slide 3</vt:lpstr>
      <vt:lpstr>Организация на пчеларството в Република Сърбия</vt:lpstr>
      <vt:lpstr>Пчеларска технология на Иван Венер</vt:lpstr>
      <vt:lpstr>Производство на мед и пчелни продукти в периода 2000-2010 г. </vt:lpstr>
      <vt:lpstr>Основни проблеми на пчеларството в Република Сърбия</vt:lpstr>
      <vt:lpstr>Пчеларски изложения</vt:lpstr>
      <vt:lpstr>Slide 9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Текущо състояние на пчеларството в Сърбия</dc:title>
  <dc:creator>Kalin Tsanov</dc:creator>
  <cp:lastModifiedBy>Yasenka</cp:lastModifiedBy>
  <cp:revision>10</cp:revision>
  <dcterms:created xsi:type="dcterms:W3CDTF">2013-10-31T10:41:28Z</dcterms:created>
  <dcterms:modified xsi:type="dcterms:W3CDTF">2013-11-07T07:28:01Z</dcterms:modified>
</cp:coreProperties>
</file>